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62" r:id="rId3"/>
    <p:sldId id="264" r:id="rId4"/>
    <p:sldId id="265" r:id="rId5"/>
    <p:sldId id="269" r:id="rId6"/>
    <p:sldId id="270" r:id="rId7"/>
    <p:sldId id="257" r:id="rId8"/>
    <p:sldId id="259" r:id="rId9"/>
    <p:sldId id="260" r:id="rId10"/>
    <p:sldId id="261" r:id="rId11"/>
    <p:sldId id="25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9E34"/>
    <a:srgbClr val="23AAAD"/>
    <a:srgbClr val="1B134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61" d="100"/>
          <a:sy n="61" d="100"/>
        </p:scale>
        <p:origin x="84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jpg>
</file>

<file path=ppt/media/image2.png>
</file>

<file path=ppt/media/image3.png>
</file>

<file path=ppt/media/image4.sv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8DE5F0-F600-46C3-AE4D-5148C69FFBAD}" type="datetimeFigureOut">
              <a:rPr lang="en-US" smtClean="0"/>
              <a:t>9/10/2025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0EF6FF-9132-45E0-97B0-6601D5F6581F}" type="slidenum">
              <a:rPr lang="en-US" smtClean="0"/>
              <a:t>‹#›</a:t>
            </a:fld>
            <a:endParaRPr lang="en-US"/>
          </a:p>
        </p:txBody>
      </p:sp>
    </p:spTree>
    <p:extLst>
      <p:ext uri="{BB962C8B-B14F-4D97-AF65-F5344CB8AC3E}">
        <p14:creationId xmlns:p14="http://schemas.microsoft.com/office/powerpoint/2010/main" val="794207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0EF6FF-9132-45E0-97B0-6601D5F6581F}" type="slidenum">
              <a:rPr lang="en-US" smtClean="0"/>
              <a:t>8</a:t>
            </a:fld>
            <a:endParaRPr lang="en-US"/>
          </a:p>
        </p:txBody>
      </p:sp>
    </p:spTree>
    <p:extLst>
      <p:ext uri="{BB962C8B-B14F-4D97-AF65-F5344CB8AC3E}">
        <p14:creationId xmlns:p14="http://schemas.microsoft.com/office/powerpoint/2010/main" val="2217890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10EF6FF-9132-45E0-97B0-6601D5F6581F}" type="slidenum">
              <a:rPr lang="en-US" smtClean="0"/>
              <a:t>9</a:t>
            </a:fld>
            <a:endParaRPr lang="en-US"/>
          </a:p>
        </p:txBody>
      </p:sp>
    </p:spTree>
    <p:extLst>
      <p:ext uri="{BB962C8B-B14F-4D97-AF65-F5344CB8AC3E}">
        <p14:creationId xmlns:p14="http://schemas.microsoft.com/office/powerpoint/2010/main" val="162048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9DE9B-9A6B-E56B-3A2E-48544F06BD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B8E850-7BF3-F953-0587-699BF69EE67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31E806-44D7-F165-8A01-EBB92CDA887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7782158-080C-8795-393F-0DC573462855}"/>
              </a:ext>
            </a:extLst>
          </p:cNvPr>
          <p:cNvSpPr>
            <a:spLocks noGrp="1"/>
          </p:cNvSpPr>
          <p:nvPr>
            <p:ph type="sldNum" sz="quarter" idx="5"/>
          </p:nvPr>
        </p:nvSpPr>
        <p:spPr/>
        <p:txBody>
          <a:bodyPr/>
          <a:lstStyle/>
          <a:p>
            <a:fld id="{410EF6FF-9132-45E0-97B0-6601D5F6581F}" type="slidenum">
              <a:rPr lang="en-US" smtClean="0"/>
              <a:t>10</a:t>
            </a:fld>
            <a:endParaRPr lang="en-US"/>
          </a:p>
        </p:txBody>
      </p:sp>
    </p:spTree>
    <p:extLst>
      <p:ext uri="{BB962C8B-B14F-4D97-AF65-F5344CB8AC3E}">
        <p14:creationId xmlns:p14="http://schemas.microsoft.com/office/powerpoint/2010/main" val="3630079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DE9D4-CBBD-39CF-AB04-BF492945BE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9C9F787-A6F0-B4AA-E084-B6E6A2965A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597AC2-B99D-4E92-643D-E755FB13459C}"/>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5" name="Footer Placeholder 4">
            <a:extLst>
              <a:ext uri="{FF2B5EF4-FFF2-40B4-BE49-F238E27FC236}">
                <a16:creationId xmlns:a16="http://schemas.microsoft.com/office/drawing/2014/main" id="{50E3E8F1-0B97-8411-9791-E2816322DD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EAFF63-8290-6775-8277-205603A4EB61}"/>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22651832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6DE25-DCBC-D358-9606-1AFAC0C1AA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FE9CA90-1A03-8F33-D4D4-698AE6B2B1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4136D4-D9FF-3984-32C8-E310533CA01C}"/>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5" name="Footer Placeholder 4">
            <a:extLst>
              <a:ext uri="{FF2B5EF4-FFF2-40B4-BE49-F238E27FC236}">
                <a16:creationId xmlns:a16="http://schemas.microsoft.com/office/drawing/2014/main" id="{8EB007F2-5888-0388-EEC2-737DB1C45F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1E26C5-0E2E-A976-A6BA-B4D7B6726757}"/>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30974593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E24D53-CB44-64E5-F537-B0AC6B350FB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E269E02-5B4E-B2E2-BF0E-FFAB403EC19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EF28F0-7539-0FB2-62D6-933FEFE284A5}"/>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5" name="Footer Placeholder 4">
            <a:extLst>
              <a:ext uri="{FF2B5EF4-FFF2-40B4-BE49-F238E27FC236}">
                <a16:creationId xmlns:a16="http://schemas.microsoft.com/office/drawing/2014/main" id="{A3A0D598-96DB-8BDF-7A86-05A1D81CF0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EC07A8-426C-583A-2AB9-069E9B29C80B}"/>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2750939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1706E-CA7F-38DC-3ABC-4F852DF7F7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162F1B5-7512-79D3-6D27-ACE3DE8EBA5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ECBC36-52A8-E007-5F87-D62CEE285475}"/>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5" name="Footer Placeholder 4">
            <a:extLst>
              <a:ext uri="{FF2B5EF4-FFF2-40B4-BE49-F238E27FC236}">
                <a16:creationId xmlns:a16="http://schemas.microsoft.com/office/drawing/2014/main" id="{0843E764-0E8F-32F3-959D-0F804A37A0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9B5893-D3ED-A111-1DE0-119AD82E1D7D}"/>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2706830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14975-5492-925A-B15F-E8CC6C3014D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D45FB7A-94FF-7667-A5AE-CDBA3EED9B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6378E6-0E53-3566-5185-3282A7ACF43B}"/>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5" name="Footer Placeholder 4">
            <a:extLst>
              <a:ext uri="{FF2B5EF4-FFF2-40B4-BE49-F238E27FC236}">
                <a16:creationId xmlns:a16="http://schemas.microsoft.com/office/drawing/2014/main" id="{EC894B46-3170-CA59-EB06-0A7AC393A3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0B8DCD-0235-FAC9-2827-6C5C8B105C5F}"/>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4107641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B336E-6F64-9716-79F6-09C1859BCF0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38254C-3BFA-9701-AC0A-69FFD312B91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713CF7D-60F3-4DD1-50E0-47BBB8577C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75E01B-DD97-C969-E069-6D67223589FF}"/>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6" name="Footer Placeholder 5">
            <a:extLst>
              <a:ext uri="{FF2B5EF4-FFF2-40B4-BE49-F238E27FC236}">
                <a16:creationId xmlns:a16="http://schemas.microsoft.com/office/drawing/2014/main" id="{6095A4BF-086F-98BB-F707-75DF6DF49F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603B833-D94C-1AC9-CFFD-831D8DA12EED}"/>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3166536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19E33-AED8-B87B-9CC4-4BAB91FC33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B38AB0-C97E-6DAB-D4F9-4E6E880A75F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0FB543-54DF-5442-98C7-915747DAA1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C64A0E-6894-69A9-F1E4-675924EDF40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49B4D7-7FE4-E06D-00C8-F9CB7BAB3D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2CC1D51-1765-5933-46E9-9583E41C6F79}"/>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8" name="Footer Placeholder 7">
            <a:extLst>
              <a:ext uri="{FF2B5EF4-FFF2-40B4-BE49-F238E27FC236}">
                <a16:creationId xmlns:a16="http://schemas.microsoft.com/office/drawing/2014/main" id="{99E0BF8D-CC19-4D88-8268-D162B908A28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7C37E9-D6FF-6D2E-CCCD-69876A090DC2}"/>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2313169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AFB4E4-AD40-0BBB-5B83-B34C871681C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3383E0-E3BA-487A-F1CE-35C3E7036B59}"/>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4" name="Footer Placeholder 3">
            <a:extLst>
              <a:ext uri="{FF2B5EF4-FFF2-40B4-BE49-F238E27FC236}">
                <a16:creationId xmlns:a16="http://schemas.microsoft.com/office/drawing/2014/main" id="{A3A2B5EC-367A-A661-0FF1-BABCDF90D27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D9373EB-8547-A75B-B63A-8D83DF86A079}"/>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3125008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25240F-9D6E-5E5B-5739-A764AAD3F773}"/>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3" name="Footer Placeholder 2">
            <a:extLst>
              <a:ext uri="{FF2B5EF4-FFF2-40B4-BE49-F238E27FC236}">
                <a16:creationId xmlns:a16="http://schemas.microsoft.com/office/drawing/2014/main" id="{1B15E38A-2B47-3BE4-FDBB-F1DA85C4CFA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73BECA-2872-CB7C-70B9-C193C728128F}"/>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2095997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AB55EF-3FB5-CEEA-B5B9-DF825D069B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53C253-96E3-ADD3-298D-DC078E1CFA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9379389-2AC9-39C4-5C51-4372015E3A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87FBA9-D34A-DF22-4030-7CC81ACCF968}"/>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6" name="Footer Placeholder 5">
            <a:extLst>
              <a:ext uri="{FF2B5EF4-FFF2-40B4-BE49-F238E27FC236}">
                <a16:creationId xmlns:a16="http://schemas.microsoft.com/office/drawing/2014/main" id="{5572565A-DCE6-BEB8-C0B4-AB737C219B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68F334-691D-4D47-5697-B841F7F0083C}"/>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1119004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AB2BD-9587-900E-7B78-C09E1220AF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94C592-D295-8F91-555F-5104C216DE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200948D-CF7C-759D-183B-4A97A197F4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E657F6-AD68-A51D-F55B-E1258283EEAF}"/>
              </a:ext>
            </a:extLst>
          </p:cNvPr>
          <p:cNvSpPr>
            <a:spLocks noGrp="1"/>
          </p:cNvSpPr>
          <p:nvPr>
            <p:ph type="dt" sz="half" idx="10"/>
          </p:nvPr>
        </p:nvSpPr>
        <p:spPr/>
        <p:txBody>
          <a:bodyPr/>
          <a:lstStyle/>
          <a:p>
            <a:fld id="{8CFBE4D0-E68C-4FB2-8B3A-AA41DAF039F9}" type="datetimeFigureOut">
              <a:rPr lang="en-US" smtClean="0"/>
              <a:t>9/10/2025</a:t>
            </a:fld>
            <a:endParaRPr lang="en-US"/>
          </a:p>
        </p:txBody>
      </p:sp>
      <p:sp>
        <p:nvSpPr>
          <p:cNvPr id="6" name="Footer Placeholder 5">
            <a:extLst>
              <a:ext uri="{FF2B5EF4-FFF2-40B4-BE49-F238E27FC236}">
                <a16:creationId xmlns:a16="http://schemas.microsoft.com/office/drawing/2014/main" id="{875BE1E4-7D6D-F6F3-7A20-AD503FA275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A550FD-9475-C54F-A97D-75D4461306DA}"/>
              </a:ext>
            </a:extLst>
          </p:cNvPr>
          <p:cNvSpPr>
            <a:spLocks noGrp="1"/>
          </p:cNvSpPr>
          <p:nvPr>
            <p:ph type="sldNum" sz="quarter" idx="12"/>
          </p:nvPr>
        </p:nvSpPr>
        <p:spPr/>
        <p:txBody>
          <a:bodyPr/>
          <a:lstStyle/>
          <a:p>
            <a:fld id="{FA2F9677-0272-47B3-8877-9BCDB58A6C4D}" type="slidenum">
              <a:rPr lang="en-US" smtClean="0"/>
              <a:t>‹#›</a:t>
            </a:fld>
            <a:endParaRPr lang="en-US"/>
          </a:p>
        </p:txBody>
      </p:sp>
    </p:spTree>
    <p:extLst>
      <p:ext uri="{BB962C8B-B14F-4D97-AF65-F5344CB8AC3E}">
        <p14:creationId xmlns:p14="http://schemas.microsoft.com/office/powerpoint/2010/main" val="2548440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4FA0F04-FAD4-97D9-A6C1-4A94253481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34B0C2-37FD-4F81-D9FA-1A82879BFC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CB38CD-676D-868D-91EF-E89C850F79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FBE4D0-E68C-4FB2-8B3A-AA41DAF039F9}" type="datetimeFigureOut">
              <a:rPr lang="en-US" smtClean="0"/>
              <a:t>9/10/2025</a:t>
            </a:fld>
            <a:endParaRPr lang="en-US"/>
          </a:p>
        </p:txBody>
      </p:sp>
      <p:sp>
        <p:nvSpPr>
          <p:cNvPr id="5" name="Footer Placeholder 4">
            <a:extLst>
              <a:ext uri="{FF2B5EF4-FFF2-40B4-BE49-F238E27FC236}">
                <a16:creationId xmlns:a16="http://schemas.microsoft.com/office/drawing/2014/main" id="{AA571AA0-E6E0-8ED1-29A0-12D5FC02FF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C99B170-770F-E884-8E03-34B29117A04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2F9677-0272-47B3-8877-9BCDB58A6C4D}" type="slidenum">
              <a:rPr lang="en-US" smtClean="0"/>
              <a:t>‹#›</a:t>
            </a:fld>
            <a:endParaRPr lang="en-US"/>
          </a:p>
        </p:txBody>
      </p:sp>
    </p:spTree>
    <p:extLst>
      <p:ext uri="{BB962C8B-B14F-4D97-AF65-F5344CB8AC3E}">
        <p14:creationId xmlns:p14="http://schemas.microsoft.com/office/powerpoint/2010/main" val="18959862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C3A5304-1DD4-1448-EB8F-F50DA11AEA9F}"/>
              </a:ext>
            </a:extLst>
          </p:cNvPr>
          <p:cNvSpPr/>
          <p:nvPr/>
        </p:nvSpPr>
        <p:spPr>
          <a:xfrm>
            <a:off x="0" y="0"/>
            <a:ext cx="4216400" cy="6858000"/>
          </a:xfrm>
          <a:prstGeom prst="rect">
            <a:avLst/>
          </a:prstGeom>
          <a:solidFill>
            <a:srgbClr val="1B134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02494D9B-A64C-5821-35E0-80140852AFAD}"/>
              </a:ext>
            </a:extLst>
          </p:cNvPr>
          <p:cNvSpPr/>
          <p:nvPr/>
        </p:nvSpPr>
        <p:spPr>
          <a:xfrm>
            <a:off x="762794" y="-1"/>
            <a:ext cx="7010400" cy="6858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51013A46-C9E3-715A-5578-A21AAAEFD5AE}"/>
              </a:ext>
            </a:extLst>
          </p:cNvPr>
          <p:cNvGrpSpPr/>
          <p:nvPr/>
        </p:nvGrpSpPr>
        <p:grpSpPr>
          <a:xfrm>
            <a:off x="1775547" y="476107"/>
            <a:ext cx="3586098" cy="5480193"/>
            <a:chOff x="2509902" y="688903"/>
            <a:chExt cx="3586098" cy="5480193"/>
          </a:xfrm>
        </p:grpSpPr>
        <p:grpSp>
          <p:nvGrpSpPr>
            <p:cNvPr id="20" name="Group 19">
              <a:extLst>
                <a:ext uri="{FF2B5EF4-FFF2-40B4-BE49-F238E27FC236}">
                  <a16:creationId xmlns:a16="http://schemas.microsoft.com/office/drawing/2014/main" id="{2E0B9D15-33D0-DD82-F9B9-A62E397585AB}"/>
                </a:ext>
              </a:extLst>
            </p:cNvPr>
            <p:cNvGrpSpPr/>
            <p:nvPr/>
          </p:nvGrpSpPr>
          <p:grpSpPr>
            <a:xfrm rot="9009327">
              <a:off x="3174227" y="688903"/>
              <a:ext cx="2299791" cy="5480193"/>
              <a:chOff x="3753542" y="990487"/>
              <a:chExt cx="2046332" cy="4876222"/>
            </a:xfrm>
          </p:grpSpPr>
          <p:sp>
            <p:nvSpPr>
              <p:cNvPr id="12" name="Oval 11">
                <a:extLst>
                  <a:ext uri="{FF2B5EF4-FFF2-40B4-BE49-F238E27FC236}">
                    <a16:creationId xmlns:a16="http://schemas.microsoft.com/office/drawing/2014/main" id="{EE8F1EA6-1449-2D14-64DF-6AE6F61827F1}"/>
                  </a:ext>
                </a:extLst>
              </p:cNvPr>
              <p:cNvSpPr/>
              <p:nvPr/>
            </p:nvSpPr>
            <p:spPr>
              <a:xfrm rot="2843287">
                <a:off x="3753542" y="3846218"/>
                <a:ext cx="2020491" cy="2020491"/>
              </a:xfrm>
              <a:custGeom>
                <a:avLst/>
                <a:gdLst>
                  <a:gd name="connsiteX0" fmla="*/ 0 w 4040981"/>
                  <a:gd name="connsiteY0" fmla="*/ 2020491 h 4040981"/>
                  <a:gd name="connsiteX1" fmla="*/ 2020491 w 4040981"/>
                  <a:gd name="connsiteY1" fmla="*/ 0 h 4040981"/>
                  <a:gd name="connsiteX2" fmla="*/ 4040982 w 4040981"/>
                  <a:gd name="connsiteY2" fmla="*/ 2020491 h 4040981"/>
                  <a:gd name="connsiteX3" fmla="*/ 2020491 w 4040981"/>
                  <a:gd name="connsiteY3" fmla="*/ 4040982 h 4040981"/>
                  <a:gd name="connsiteX4" fmla="*/ 0 w 4040981"/>
                  <a:gd name="connsiteY4" fmla="*/ 2020491 h 4040981"/>
                  <a:gd name="connsiteX0" fmla="*/ 2020491 w 4040982"/>
                  <a:gd name="connsiteY0" fmla="*/ 0 h 4040982"/>
                  <a:gd name="connsiteX1" fmla="*/ 4040982 w 4040982"/>
                  <a:gd name="connsiteY1" fmla="*/ 2020491 h 4040982"/>
                  <a:gd name="connsiteX2" fmla="*/ 2020491 w 4040982"/>
                  <a:gd name="connsiteY2" fmla="*/ 4040982 h 4040982"/>
                  <a:gd name="connsiteX3" fmla="*/ 0 w 4040982"/>
                  <a:gd name="connsiteY3" fmla="*/ 2020491 h 4040982"/>
                  <a:gd name="connsiteX4" fmla="*/ 2111931 w 4040982"/>
                  <a:gd name="connsiteY4" fmla="*/ 91440 h 4040982"/>
                  <a:gd name="connsiteX0" fmla="*/ 2020491 w 4040982"/>
                  <a:gd name="connsiteY0" fmla="*/ 0 h 4040982"/>
                  <a:gd name="connsiteX1" fmla="*/ 4040982 w 4040982"/>
                  <a:gd name="connsiteY1" fmla="*/ 2020491 h 4040982"/>
                  <a:gd name="connsiteX2" fmla="*/ 2020491 w 4040982"/>
                  <a:gd name="connsiteY2" fmla="*/ 4040982 h 4040982"/>
                  <a:gd name="connsiteX3" fmla="*/ 0 w 4040982"/>
                  <a:gd name="connsiteY3" fmla="*/ 2020491 h 4040982"/>
                  <a:gd name="connsiteX0" fmla="*/ 4040982 w 4040982"/>
                  <a:gd name="connsiteY0" fmla="*/ 0 h 2020491"/>
                  <a:gd name="connsiteX1" fmla="*/ 2020491 w 4040982"/>
                  <a:gd name="connsiteY1" fmla="*/ 2020491 h 2020491"/>
                  <a:gd name="connsiteX2" fmla="*/ 0 w 4040982"/>
                  <a:gd name="connsiteY2" fmla="*/ 0 h 2020491"/>
                  <a:gd name="connsiteX0" fmla="*/ 2020491 w 2020491"/>
                  <a:gd name="connsiteY0" fmla="*/ 0 h 2020491"/>
                  <a:gd name="connsiteX1" fmla="*/ 0 w 2020491"/>
                  <a:gd name="connsiteY1" fmla="*/ 2020491 h 2020491"/>
                </a:gdLst>
                <a:ahLst/>
                <a:cxnLst>
                  <a:cxn ang="0">
                    <a:pos x="connsiteX0" y="connsiteY0"/>
                  </a:cxn>
                  <a:cxn ang="0">
                    <a:pos x="connsiteX1" y="connsiteY1"/>
                  </a:cxn>
                </a:cxnLst>
                <a:rect l="l" t="t" r="r" b="b"/>
                <a:pathLst>
                  <a:path w="2020491" h="2020491">
                    <a:moveTo>
                      <a:pt x="2020491" y="0"/>
                    </a:moveTo>
                    <a:cubicBezTo>
                      <a:pt x="2020491" y="1115886"/>
                      <a:pt x="1115886" y="2020491"/>
                      <a:pt x="0" y="2020491"/>
                    </a:cubicBezTo>
                  </a:path>
                </a:pathLst>
              </a:custGeom>
              <a:noFill/>
              <a:ln w="403225" cap="rnd">
                <a:gradFill>
                  <a:gsLst>
                    <a:gs pos="0">
                      <a:schemeClr val="bg1"/>
                    </a:gs>
                    <a:gs pos="100000">
                      <a:srgbClr val="23AAAD"/>
                    </a:gs>
                  </a:gsLst>
                  <a:lin ang="21594000" scaled="0"/>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6BA0D63-1A8C-FA71-AF34-8D981C9DA020}"/>
                  </a:ext>
                </a:extLst>
              </p:cNvPr>
              <p:cNvSpPr/>
              <p:nvPr/>
            </p:nvSpPr>
            <p:spPr>
              <a:xfrm rot="18815050">
                <a:off x="3779383" y="990487"/>
                <a:ext cx="2020491" cy="2020491"/>
              </a:xfrm>
              <a:custGeom>
                <a:avLst/>
                <a:gdLst>
                  <a:gd name="connsiteX0" fmla="*/ 0 w 4040981"/>
                  <a:gd name="connsiteY0" fmla="*/ 2020491 h 4040981"/>
                  <a:gd name="connsiteX1" fmla="*/ 2020491 w 4040981"/>
                  <a:gd name="connsiteY1" fmla="*/ 0 h 4040981"/>
                  <a:gd name="connsiteX2" fmla="*/ 4040982 w 4040981"/>
                  <a:gd name="connsiteY2" fmla="*/ 2020491 h 4040981"/>
                  <a:gd name="connsiteX3" fmla="*/ 2020491 w 4040981"/>
                  <a:gd name="connsiteY3" fmla="*/ 4040982 h 4040981"/>
                  <a:gd name="connsiteX4" fmla="*/ 0 w 4040981"/>
                  <a:gd name="connsiteY4" fmla="*/ 2020491 h 4040981"/>
                  <a:gd name="connsiteX0" fmla="*/ 0 w 4040982"/>
                  <a:gd name="connsiteY0" fmla="*/ 2020491 h 4040982"/>
                  <a:gd name="connsiteX1" fmla="*/ 2020491 w 4040982"/>
                  <a:gd name="connsiteY1" fmla="*/ 0 h 4040982"/>
                  <a:gd name="connsiteX2" fmla="*/ 4040982 w 4040982"/>
                  <a:gd name="connsiteY2" fmla="*/ 2020491 h 4040982"/>
                  <a:gd name="connsiteX3" fmla="*/ 2020491 w 4040982"/>
                  <a:gd name="connsiteY3" fmla="*/ 4040982 h 4040982"/>
                  <a:gd name="connsiteX4" fmla="*/ 91440 w 4040982"/>
                  <a:gd name="connsiteY4" fmla="*/ 2111931 h 4040982"/>
                  <a:gd name="connsiteX0" fmla="*/ 1935425 w 3955916"/>
                  <a:gd name="connsiteY0" fmla="*/ 0 h 4040982"/>
                  <a:gd name="connsiteX1" fmla="*/ 3955916 w 3955916"/>
                  <a:gd name="connsiteY1" fmla="*/ 2020491 h 4040982"/>
                  <a:gd name="connsiteX2" fmla="*/ 1935425 w 3955916"/>
                  <a:gd name="connsiteY2" fmla="*/ 4040982 h 4040982"/>
                  <a:gd name="connsiteX3" fmla="*/ 6374 w 3955916"/>
                  <a:gd name="connsiteY3" fmla="*/ 2111931 h 4040982"/>
                  <a:gd name="connsiteX0" fmla="*/ 0 w 2020491"/>
                  <a:gd name="connsiteY0" fmla="*/ 0 h 4040982"/>
                  <a:gd name="connsiteX1" fmla="*/ 2020491 w 2020491"/>
                  <a:gd name="connsiteY1" fmla="*/ 2020491 h 4040982"/>
                  <a:gd name="connsiteX2" fmla="*/ 0 w 2020491"/>
                  <a:gd name="connsiteY2" fmla="*/ 4040982 h 4040982"/>
                  <a:gd name="connsiteX0" fmla="*/ 0 w 2020491"/>
                  <a:gd name="connsiteY0" fmla="*/ 0 h 2020491"/>
                  <a:gd name="connsiteX1" fmla="*/ 2020491 w 2020491"/>
                  <a:gd name="connsiteY1" fmla="*/ 2020491 h 2020491"/>
                </a:gdLst>
                <a:ahLst/>
                <a:cxnLst>
                  <a:cxn ang="0">
                    <a:pos x="connsiteX0" y="connsiteY0"/>
                  </a:cxn>
                  <a:cxn ang="0">
                    <a:pos x="connsiteX1" y="connsiteY1"/>
                  </a:cxn>
                </a:cxnLst>
                <a:rect l="l" t="t" r="r" b="b"/>
                <a:pathLst>
                  <a:path w="2020491" h="2020491">
                    <a:moveTo>
                      <a:pt x="0" y="0"/>
                    </a:moveTo>
                    <a:cubicBezTo>
                      <a:pt x="1115886" y="0"/>
                      <a:pt x="2020491" y="904605"/>
                      <a:pt x="2020491" y="2020491"/>
                    </a:cubicBezTo>
                  </a:path>
                </a:pathLst>
              </a:custGeom>
              <a:noFill/>
              <a:ln w="403225" cap="rnd">
                <a:gradFill>
                  <a:gsLst>
                    <a:gs pos="100000">
                      <a:schemeClr val="bg1"/>
                    </a:gs>
                    <a:gs pos="0">
                      <a:srgbClr val="F39E34"/>
                    </a:gs>
                  </a:gsLst>
                  <a:lin ang="5400000" scaled="1"/>
                </a:gra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
              </a:p>
            </p:txBody>
          </p:sp>
        </p:grpSp>
        <p:sp>
          <p:nvSpPr>
            <p:cNvPr id="14" name="Oval 13">
              <a:extLst>
                <a:ext uri="{FF2B5EF4-FFF2-40B4-BE49-F238E27FC236}">
                  <a16:creationId xmlns:a16="http://schemas.microsoft.com/office/drawing/2014/main" id="{3C41FFD9-4544-F641-55BF-0E1B5D450A92}"/>
                </a:ext>
              </a:extLst>
            </p:cNvPr>
            <p:cNvSpPr/>
            <p:nvPr/>
          </p:nvSpPr>
          <p:spPr>
            <a:xfrm>
              <a:off x="2509902" y="1635951"/>
              <a:ext cx="3586098" cy="3586098"/>
            </a:xfrm>
            <a:prstGeom prst="ellipse">
              <a:avLst/>
            </a:prstGeom>
            <a:blipFill>
              <a:blip r:embed="rId2"/>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sp>
        <p:nvSpPr>
          <p:cNvPr id="15" name="TextBox 14">
            <a:extLst>
              <a:ext uri="{FF2B5EF4-FFF2-40B4-BE49-F238E27FC236}">
                <a16:creationId xmlns:a16="http://schemas.microsoft.com/office/drawing/2014/main" id="{7C2901F9-9853-73A1-D369-8A28185FC681}"/>
              </a:ext>
            </a:extLst>
          </p:cNvPr>
          <p:cNvSpPr txBox="1"/>
          <p:nvPr/>
        </p:nvSpPr>
        <p:spPr>
          <a:xfrm>
            <a:off x="6478895" y="1635950"/>
            <a:ext cx="5713105" cy="1419043"/>
          </a:xfrm>
          <a:prstGeom prst="rect">
            <a:avLst/>
          </a:prstGeom>
          <a:noFill/>
        </p:spPr>
        <p:txBody>
          <a:bodyPr wrap="square" rtlCol="0">
            <a:spAutoFit/>
          </a:bodyPr>
          <a:lstStyle/>
          <a:p>
            <a:pPr>
              <a:lnSpc>
                <a:spcPct val="70000"/>
              </a:lnSpc>
            </a:pPr>
            <a:r>
              <a:rPr lang="en-US" sz="4000" b="1" dirty="0"/>
              <a:t>Vehicle Rental Service – Manage vehicles, bookings, and availability.</a:t>
            </a:r>
            <a:endParaRPr lang="en-US" sz="4000" b="1" spc="-300" dirty="0">
              <a:solidFill>
                <a:srgbClr val="1B134C"/>
              </a:solidFill>
              <a:latin typeface="Poppins" panose="00000500000000000000" pitchFamily="2" charset="0"/>
              <a:cs typeface="Poppins" panose="00000500000000000000" pitchFamily="2" charset="0"/>
            </a:endParaRPr>
          </a:p>
        </p:txBody>
      </p:sp>
      <p:sp>
        <p:nvSpPr>
          <p:cNvPr id="17" name="Flowchart: Connector 16">
            <a:extLst>
              <a:ext uri="{FF2B5EF4-FFF2-40B4-BE49-F238E27FC236}">
                <a16:creationId xmlns:a16="http://schemas.microsoft.com/office/drawing/2014/main" id="{4C91A7A9-76C6-5C2E-478B-78958A205DC7}"/>
              </a:ext>
            </a:extLst>
          </p:cNvPr>
          <p:cNvSpPr/>
          <p:nvPr/>
        </p:nvSpPr>
        <p:spPr>
          <a:xfrm>
            <a:off x="8806656" y="1013066"/>
            <a:ext cx="431800" cy="431800"/>
          </a:xfrm>
          <a:prstGeom prst="flowChartConnector">
            <a:avLst/>
          </a:prstGeom>
          <a:solidFill>
            <a:srgbClr val="23AAA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lowchart: Connector 17">
            <a:extLst>
              <a:ext uri="{FF2B5EF4-FFF2-40B4-BE49-F238E27FC236}">
                <a16:creationId xmlns:a16="http://schemas.microsoft.com/office/drawing/2014/main" id="{6C79B913-9121-C0E3-775A-7CF709668169}"/>
              </a:ext>
            </a:extLst>
          </p:cNvPr>
          <p:cNvSpPr/>
          <p:nvPr/>
        </p:nvSpPr>
        <p:spPr>
          <a:xfrm>
            <a:off x="6892178" y="5509860"/>
            <a:ext cx="229893" cy="229893"/>
          </a:xfrm>
          <a:prstGeom prst="flowChartConnector">
            <a:avLst/>
          </a:prstGeom>
          <a:solidFill>
            <a:srgbClr val="23AAA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Flowchart: Connector 18">
            <a:extLst>
              <a:ext uri="{FF2B5EF4-FFF2-40B4-BE49-F238E27FC236}">
                <a16:creationId xmlns:a16="http://schemas.microsoft.com/office/drawing/2014/main" id="{7D55A065-5D8F-699B-CAD5-956600A06FD1}"/>
              </a:ext>
            </a:extLst>
          </p:cNvPr>
          <p:cNvSpPr/>
          <p:nvPr/>
        </p:nvSpPr>
        <p:spPr>
          <a:xfrm>
            <a:off x="10997406" y="5740400"/>
            <a:ext cx="431800" cy="431800"/>
          </a:xfrm>
          <a:prstGeom prst="flowChartConnector">
            <a:avLst/>
          </a:prstGeom>
          <a:solidFill>
            <a:srgbClr val="F39E3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8" name="Picture 27">
            <a:extLst>
              <a:ext uri="{FF2B5EF4-FFF2-40B4-BE49-F238E27FC236}">
                <a16:creationId xmlns:a16="http://schemas.microsoft.com/office/drawing/2014/main" id="{7F52F024-178F-4960-6EC5-A5B6B07D9C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55294" y="209112"/>
            <a:ext cx="961988" cy="961988"/>
          </a:xfrm>
          <a:prstGeom prst="rect">
            <a:avLst/>
          </a:prstGeom>
        </p:spPr>
      </p:pic>
      <p:sp>
        <p:nvSpPr>
          <p:cNvPr id="16" name="TextBox 15">
            <a:extLst>
              <a:ext uri="{FF2B5EF4-FFF2-40B4-BE49-F238E27FC236}">
                <a16:creationId xmlns:a16="http://schemas.microsoft.com/office/drawing/2014/main" id="{620DDAE8-7721-476E-8006-9425874CB3FC}"/>
              </a:ext>
            </a:extLst>
          </p:cNvPr>
          <p:cNvSpPr txBox="1"/>
          <p:nvPr/>
        </p:nvSpPr>
        <p:spPr>
          <a:xfrm>
            <a:off x="6395107" y="3246077"/>
            <a:ext cx="5980386" cy="1477328"/>
          </a:xfrm>
          <a:prstGeom prst="rect">
            <a:avLst/>
          </a:prstGeom>
          <a:noFill/>
        </p:spPr>
        <p:txBody>
          <a:bodyPr wrap="square">
            <a:spAutoFit/>
          </a:bodyPr>
          <a:lstStyle/>
          <a:p>
            <a:r>
              <a:rPr lang="en-US" dirty="0"/>
              <a:t>The Vehicle Rental Service is a web-based application designed to streamline the process of renting vehicles. It allows administrators to manage vehicles, monitor their availability, and track bookings, while customers can browse, reserve, and rent vehicles in real-time.</a:t>
            </a:r>
            <a:endParaRPr lang="en-IN" dirty="0"/>
          </a:p>
        </p:txBody>
      </p:sp>
    </p:spTree>
    <p:extLst>
      <p:ext uri="{BB962C8B-B14F-4D97-AF65-F5344CB8AC3E}">
        <p14:creationId xmlns:p14="http://schemas.microsoft.com/office/powerpoint/2010/main" val="22567092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3DD817-0C9A-83B2-07E2-52685EA0CA23}"/>
            </a:ext>
          </a:extLst>
        </p:cNvPr>
        <p:cNvGrpSpPr/>
        <p:nvPr/>
      </p:nvGrpSpPr>
      <p:grpSpPr>
        <a:xfrm>
          <a:off x="0" y="0"/>
          <a:ext cx="0" cy="0"/>
          <a:chOff x="0" y="0"/>
          <a:chExt cx="0" cy="0"/>
        </a:xfrm>
      </p:grpSpPr>
      <p:grpSp>
        <p:nvGrpSpPr>
          <p:cNvPr id="13" name="Group 12">
            <a:extLst>
              <a:ext uri="{FF2B5EF4-FFF2-40B4-BE49-F238E27FC236}">
                <a16:creationId xmlns:a16="http://schemas.microsoft.com/office/drawing/2014/main" id="{11EA1AF7-F7CA-DED6-786C-96A0A2748E15}"/>
              </a:ext>
            </a:extLst>
          </p:cNvPr>
          <p:cNvGrpSpPr/>
          <p:nvPr/>
        </p:nvGrpSpPr>
        <p:grpSpPr>
          <a:xfrm>
            <a:off x="732633" y="5963364"/>
            <a:ext cx="4886322" cy="830997"/>
            <a:chOff x="618333" y="5963364"/>
            <a:chExt cx="4886322" cy="830997"/>
          </a:xfrm>
        </p:grpSpPr>
        <p:sp>
          <p:nvSpPr>
            <p:cNvPr id="14" name="TextBox 13">
              <a:extLst>
                <a:ext uri="{FF2B5EF4-FFF2-40B4-BE49-F238E27FC236}">
                  <a16:creationId xmlns:a16="http://schemas.microsoft.com/office/drawing/2014/main" id="{5A3DF286-AC15-C327-332C-8CDEAE112294}"/>
                </a:ext>
              </a:extLst>
            </p:cNvPr>
            <p:cNvSpPr txBox="1"/>
            <p:nvPr/>
          </p:nvSpPr>
          <p:spPr>
            <a:xfrm>
              <a:off x="1123156" y="5963364"/>
              <a:ext cx="4381499" cy="830997"/>
            </a:xfrm>
            <a:prstGeom prst="rect">
              <a:avLst/>
            </a:prstGeom>
            <a:noFill/>
          </p:spPr>
          <p:txBody>
            <a:bodyPr wrap="square" rtlCol="0">
              <a:spAutoFit/>
            </a:bodyPr>
            <a:lstStyle/>
            <a:p>
              <a:r>
                <a:rPr lang="en-US" sz="1600" dirty="0"/>
                <a:t>Vehicle Rental Service – Manage vehicles, bookings, and availability.</a:t>
              </a:r>
              <a:endParaRPr lang="en-US" sz="1600" b="1" dirty="0">
                <a:solidFill>
                  <a:srgbClr val="1B134C"/>
                </a:solidFill>
                <a:latin typeface="Poppins" panose="00000500000000000000" pitchFamily="2" charset="0"/>
                <a:cs typeface="Poppins" panose="00000500000000000000" pitchFamily="2" charset="0"/>
              </a:endParaRPr>
            </a:p>
            <a:p>
              <a:endParaRPr lang="en-US" sz="1600" dirty="0">
                <a:solidFill>
                  <a:srgbClr val="1B134C"/>
                </a:solidFill>
                <a:latin typeface="Poppins" panose="00000500000000000000" pitchFamily="2" charset="0"/>
                <a:cs typeface="Poppins" panose="00000500000000000000" pitchFamily="2" charset="0"/>
              </a:endParaRPr>
            </a:p>
          </p:txBody>
        </p:sp>
        <p:pic>
          <p:nvPicPr>
            <p:cNvPr id="15" name="Graphic 14">
              <a:extLst>
                <a:ext uri="{FF2B5EF4-FFF2-40B4-BE49-F238E27FC236}">
                  <a16:creationId xmlns:a16="http://schemas.microsoft.com/office/drawing/2014/main" id="{5009E79B-716C-52DB-E3C6-4916B90AF66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8333" y="6026099"/>
              <a:ext cx="353218" cy="388987"/>
            </a:xfrm>
            <a:prstGeom prst="rect">
              <a:avLst/>
            </a:prstGeom>
          </p:spPr>
        </p:pic>
        <p:cxnSp>
          <p:nvCxnSpPr>
            <p:cNvPr id="16" name="Straight Connector 15">
              <a:extLst>
                <a:ext uri="{FF2B5EF4-FFF2-40B4-BE49-F238E27FC236}">
                  <a16:creationId xmlns:a16="http://schemas.microsoft.com/office/drawing/2014/main" id="{D3F024D3-E9D1-8701-76AA-A1EA1B9655FD}"/>
                </a:ext>
              </a:extLst>
            </p:cNvPr>
            <p:cNvCxnSpPr/>
            <p:nvPr/>
          </p:nvCxnSpPr>
          <p:spPr>
            <a:xfrm>
              <a:off x="1123157" y="6026099"/>
              <a:ext cx="0" cy="388987"/>
            </a:xfrm>
            <a:prstGeom prst="line">
              <a:avLst/>
            </a:prstGeom>
          </p:spPr>
          <p:style>
            <a:lnRef idx="3">
              <a:schemeClr val="dk1"/>
            </a:lnRef>
            <a:fillRef idx="0">
              <a:schemeClr val="dk1"/>
            </a:fillRef>
            <a:effectRef idx="2">
              <a:schemeClr val="dk1"/>
            </a:effectRef>
            <a:fontRef idx="minor">
              <a:schemeClr val="tx1"/>
            </a:fontRef>
          </p:style>
        </p:cxnSp>
      </p:grpSp>
      <p:sp>
        <p:nvSpPr>
          <p:cNvPr id="21" name="TextBox 20">
            <a:extLst>
              <a:ext uri="{FF2B5EF4-FFF2-40B4-BE49-F238E27FC236}">
                <a16:creationId xmlns:a16="http://schemas.microsoft.com/office/drawing/2014/main" id="{1A1A238D-BB1A-1DF7-5EAD-942C093B5C08}"/>
              </a:ext>
            </a:extLst>
          </p:cNvPr>
          <p:cNvSpPr txBox="1"/>
          <p:nvPr/>
        </p:nvSpPr>
        <p:spPr>
          <a:xfrm>
            <a:off x="875918" y="1611823"/>
            <a:ext cx="2387600" cy="1169551"/>
          </a:xfrm>
          <a:prstGeom prst="rect">
            <a:avLst/>
          </a:prstGeom>
          <a:noFill/>
        </p:spPr>
        <p:txBody>
          <a:bodyPr wrap="square" rtlCol="0">
            <a:spAutoFit/>
          </a:bodyPr>
          <a:lstStyle/>
          <a:p>
            <a:r>
              <a:rPr lang="en-US" sz="1400" dirty="0">
                <a:solidFill>
                  <a:schemeClr val="bg1"/>
                </a:solidFill>
                <a:latin typeface="Poppins" panose="00000500000000000000" pitchFamily="2" charset="0"/>
                <a:cs typeface="Poppins" panose="00000500000000000000" pitchFamily="2" charset="0"/>
              </a:rPr>
              <a:t>Lorem Ipsum is simply dummy text of the printing and typesetting industry. Lorem Ipsum has been the industry's</a:t>
            </a:r>
          </a:p>
        </p:txBody>
      </p:sp>
      <p:sp>
        <p:nvSpPr>
          <p:cNvPr id="22" name="TextBox 21">
            <a:extLst>
              <a:ext uri="{FF2B5EF4-FFF2-40B4-BE49-F238E27FC236}">
                <a16:creationId xmlns:a16="http://schemas.microsoft.com/office/drawing/2014/main" id="{3DD14264-A9E9-FCB8-97FB-6C661A55775E}"/>
              </a:ext>
            </a:extLst>
          </p:cNvPr>
          <p:cNvSpPr txBox="1"/>
          <p:nvPr/>
        </p:nvSpPr>
        <p:spPr>
          <a:xfrm>
            <a:off x="3428206" y="4197440"/>
            <a:ext cx="2387600" cy="1169551"/>
          </a:xfrm>
          <a:prstGeom prst="rect">
            <a:avLst/>
          </a:prstGeom>
          <a:noFill/>
        </p:spPr>
        <p:txBody>
          <a:bodyPr wrap="square" rtlCol="0">
            <a:spAutoFit/>
          </a:bodyPr>
          <a:lstStyle/>
          <a:p>
            <a:r>
              <a:rPr lang="en-US" sz="1400" dirty="0">
                <a:solidFill>
                  <a:schemeClr val="bg1"/>
                </a:solidFill>
                <a:latin typeface="Poppins" panose="00000500000000000000" pitchFamily="2" charset="0"/>
                <a:cs typeface="Poppins" panose="00000500000000000000" pitchFamily="2" charset="0"/>
              </a:rPr>
              <a:t>Lorem Ipsum is simply dummy text of the printing and typesetting industry. Lorem Ipsum has been the industry's</a:t>
            </a:r>
          </a:p>
        </p:txBody>
      </p:sp>
      <p:sp>
        <p:nvSpPr>
          <p:cNvPr id="24" name="TextBox 23">
            <a:extLst>
              <a:ext uri="{FF2B5EF4-FFF2-40B4-BE49-F238E27FC236}">
                <a16:creationId xmlns:a16="http://schemas.microsoft.com/office/drawing/2014/main" id="{424DC5ED-E3E1-5D2F-5A65-894D55EE8B60}"/>
              </a:ext>
            </a:extLst>
          </p:cNvPr>
          <p:cNvSpPr txBox="1"/>
          <p:nvPr/>
        </p:nvSpPr>
        <p:spPr>
          <a:xfrm>
            <a:off x="3428206" y="3386962"/>
            <a:ext cx="2385217" cy="810478"/>
          </a:xfrm>
          <a:prstGeom prst="rect">
            <a:avLst/>
          </a:prstGeom>
          <a:noFill/>
        </p:spPr>
        <p:txBody>
          <a:bodyPr wrap="square" rtlCol="0">
            <a:spAutoFit/>
          </a:bodyPr>
          <a:lstStyle/>
          <a:p>
            <a:pPr>
              <a:lnSpc>
                <a:spcPct val="70000"/>
              </a:lnSpc>
            </a:pPr>
            <a:r>
              <a:rPr lang="en-US" sz="3200" b="1" spc="-300" dirty="0">
                <a:solidFill>
                  <a:schemeClr val="bg1"/>
                </a:solidFill>
                <a:latin typeface="Poppins" panose="00000500000000000000" pitchFamily="2" charset="0"/>
                <a:cs typeface="Poppins" panose="00000500000000000000" pitchFamily="2" charset="0"/>
              </a:rPr>
              <a:t>Some Text Here</a:t>
            </a:r>
          </a:p>
        </p:txBody>
      </p:sp>
      <p:sp>
        <p:nvSpPr>
          <p:cNvPr id="19" name="TextBox 18">
            <a:extLst>
              <a:ext uri="{FF2B5EF4-FFF2-40B4-BE49-F238E27FC236}">
                <a16:creationId xmlns:a16="http://schemas.microsoft.com/office/drawing/2014/main" id="{757583BD-96DE-4AFC-8486-48F27013CA1B}"/>
              </a:ext>
            </a:extLst>
          </p:cNvPr>
          <p:cNvSpPr txBox="1"/>
          <p:nvPr/>
        </p:nvSpPr>
        <p:spPr>
          <a:xfrm>
            <a:off x="2364410" y="184453"/>
            <a:ext cx="6509090" cy="830997"/>
          </a:xfrm>
          <a:prstGeom prst="rect">
            <a:avLst/>
          </a:prstGeom>
          <a:noFill/>
        </p:spPr>
        <p:txBody>
          <a:bodyPr wrap="square">
            <a:spAutoFit/>
          </a:bodyPr>
          <a:lstStyle/>
          <a:p>
            <a:r>
              <a:rPr lang="en-IN" sz="4800" b="1" dirty="0"/>
              <a:t>Implemented Features</a:t>
            </a:r>
          </a:p>
        </p:txBody>
      </p:sp>
      <p:sp>
        <p:nvSpPr>
          <p:cNvPr id="3" name="Rectangle 1">
            <a:extLst>
              <a:ext uri="{FF2B5EF4-FFF2-40B4-BE49-F238E27FC236}">
                <a16:creationId xmlns:a16="http://schemas.microsoft.com/office/drawing/2014/main" id="{A01DB294-7678-4858-A10D-6980E8D2B7F5}"/>
              </a:ext>
            </a:extLst>
          </p:cNvPr>
          <p:cNvSpPr>
            <a:spLocks noChangeArrowheads="1"/>
          </p:cNvSpPr>
          <p:nvPr/>
        </p:nvSpPr>
        <p:spPr bwMode="auto">
          <a:xfrm>
            <a:off x="732633" y="1367234"/>
            <a:ext cx="10909637"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User Authentication &amp; Authorization</a:t>
            </a:r>
            <a:r>
              <a:rPr kumimoji="0" lang="en-US" altLang="en-US" sz="2400" b="0" i="0" u="none" strike="noStrike" cap="none" normalizeH="0" baseline="0" dirty="0">
                <a:ln>
                  <a:noFill/>
                </a:ln>
                <a:solidFill>
                  <a:schemeClr val="tx1"/>
                </a:solidFill>
                <a:effectLst/>
                <a:latin typeface="Arial" panose="020B0604020202020204" pitchFamily="34" charset="0"/>
              </a:rPr>
              <a:t> → Secure login using JWT tokens.</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Vehicle Management</a:t>
            </a:r>
            <a:r>
              <a:rPr kumimoji="0" lang="en-US" altLang="en-US" sz="2400" b="0" i="0" u="none" strike="noStrike" cap="none" normalizeH="0" baseline="0" dirty="0">
                <a:ln>
                  <a:noFill/>
                </a:ln>
                <a:solidFill>
                  <a:schemeClr val="tx1"/>
                </a:solidFill>
                <a:effectLst/>
                <a:latin typeface="Arial" panose="020B0604020202020204" pitchFamily="34" charset="0"/>
              </a:rPr>
              <a:t> → Add, update, delete, and view available vehicles.</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Booking System</a:t>
            </a:r>
            <a:r>
              <a:rPr kumimoji="0" lang="en-US" altLang="en-US" sz="2400" b="0" i="0" u="none" strike="noStrike" cap="none" normalizeH="0" baseline="0" dirty="0">
                <a:ln>
                  <a:noFill/>
                </a:ln>
                <a:solidFill>
                  <a:schemeClr val="tx1"/>
                </a:solidFill>
                <a:effectLst/>
                <a:latin typeface="Arial" panose="020B0604020202020204" pitchFamily="34" charset="0"/>
              </a:rPr>
              <a:t> → Customers can search, book, and cancel vehicle rentals.</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Availability Check</a:t>
            </a:r>
            <a:r>
              <a:rPr kumimoji="0" lang="en-US" altLang="en-US" sz="2400" b="0" i="0" u="none" strike="noStrike" cap="none" normalizeH="0" baseline="0" dirty="0">
                <a:ln>
                  <a:noFill/>
                </a:ln>
                <a:solidFill>
                  <a:schemeClr val="tx1"/>
                </a:solidFill>
                <a:effectLst/>
                <a:latin typeface="Arial" panose="020B0604020202020204" pitchFamily="34" charset="0"/>
              </a:rPr>
              <a:t> → Prevents double-booking and shows real-time vehicle status.</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Customer Management</a:t>
            </a:r>
            <a:r>
              <a:rPr kumimoji="0" lang="en-US" altLang="en-US" sz="2400" b="0" i="0" u="none" strike="noStrike" cap="none" normalizeH="0" baseline="0" dirty="0">
                <a:ln>
                  <a:noFill/>
                </a:ln>
                <a:solidFill>
                  <a:schemeClr val="tx1"/>
                </a:solidFill>
                <a:effectLst/>
                <a:latin typeface="Arial" panose="020B0604020202020204" pitchFamily="34" charset="0"/>
              </a:rPr>
              <a:t> → Store and manage customer details.</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Payment Integration</a:t>
            </a:r>
            <a:r>
              <a:rPr kumimoji="0" lang="en-US" altLang="en-US" sz="2400" b="0" i="0" u="none" strike="noStrike" cap="none" normalizeH="0" baseline="0" dirty="0">
                <a:ln>
                  <a:noFill/>
                </a:ln>
                <a:solidFill>
                  <a:schemeClr val="tx1"/>
                </a:solidFill>
                <a:effectLst/>
                <a:latin typeface="Arial" panose="020B0604020202020204" pitchFamily="34" charset="0"/>
              </a:rPr>
              <a:t> → Secure online payments via Stripe/</a:t>
            </a:r>
            <a:r>
              <a:rPr kumimoji="0" lang="en-US" altLang="en-US" sz="2400" b="0" i="0" u="none" strike="noStrike" cap="none" normalizeH="0" baseline="0" dirty="0" err="1">
                <a:ln>
                  <a:noFill/>
                </a:ln>
                <a:solidFill>
                  <a:schemeClr val="tx1"/>
                </a:solidFill>
                <a:effectLst/>
                <a:latin typeface="Arial" panose="020B0604020202020204" pitchFamily="34" charset="0"/>
              </a:rPr>
              <a:t>Razorpay</a:t>
            </a:r>
            <a:r>
              <a:rPr kumimoji="0" lang="en-US" altLang="en-US" sz="2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Logging System</a:t>
            </a:r>
            <a:r>
              <a:rPr kumimoji="0" lang="en-US" altLang="en-US" sz="2400" b="0" i="0" u="none" strike="noStrike" cap="none" normalizeH="0" baseline="0" dirty="0">
                <a:ln>
                  <a:noFill/>
                </a:ln>
                <a:solidFill>
                  <a:schemeClr val="tx1"/>
                </a:solidFill>
                <a:effectLst/>
                <a:latin typeface="Arial" panose="020B0604020202020204" pitchFamily="34" charset="0"/>
              </a:rPr>
              <a:t> → Records user actions and system events in </a:t>
            </a:r>
            <a:r>
              <a:rPr kumimoji="0" lang="en-US" altLang="en-US" sz="2400" b="0" i="0" u="none" strike="noStrike" cap="none" normalizeH="0" baseline="0" dirty="0">
                <a:ln>
                  <a:noFill/>
                </a:ln>
                <a:solidFill>
                  <a:schemeClr val="tx1"/>
                </a:solidFill>
                <a:effectLst/>
                <a:latin typeface="Arial Unicode MS"/>
              </a:rPr>
              <a:t>vehiclerental.log</a:t>
            </a:r>
            <a:r>
              <a:rPr kumimoji="0" lang="en-US" altLang="en-US" sz="2400" b="0" i="0" u="none" strike="noStrike" cap="none" normalizeH="0" baseline="0" dirty="0">
                <a:ln>
                  <a:noFill/>
                </a:ln>
                <a:solidFill>
                  <a:schemeClr val="tx1"/>
                </a:solidFill>
                <a:effectLst/>
              </a:rPr>
              <a:t>.</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Custom Error Handling</a:t>
            </a:r>
            <a:r>
              <a:rPr kumimoji="0" lang="en-US" altLang="en-US" sz="2400" b="0" i="0" u="none" strike="noStrike" cap="none" normalizeH="0" baseline="0" dirty="0">
                <a:ln>
                  <a:noFill/>
                </a:ln>
                <a:solidFill>
                  <a:schemeClr val="tx1"/>
                </a:solidFill>
                <a:effectLst/>
                <a:latin typeface="Arial" panose="020B0604020202020204" pitchFamily="34" charset="0"/>
              </a:rPr>
              <a:t> → Clear error messages with consistent responses</a:t>
            </a:r>
          </a:p>
        </p:txBody>
      </p:sp>
    </p:spTree>
    <p:extLst>
      <p:ext uri="{BB962C8B-B14F-4D97-AF65-F5344CB8AC3E}">
        <p14:creationId xmlns:p14="http://schemas.microsoft.com/office/powerpoint/2010/main" val="6884609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1688259-6D80-C4E7-7800-399FF0886C91}"/>
              </a:ext>
            </a:extLst>
          </p:cNvPr>
          <p:cNvSpPr txBox="1"/>
          <p:nvPr/>
        </p:nvSpPr>
        <p:spPr>
          <a:xfrm>
            <a:off x="2604691" y="2997728"/>
            <a:ext cx="6982617" cy="1212640"/>
          </a:xfrm>
          <a:prstGeom prst="rect">
            <a:avLst/>
          </a:prstGeom>
          <a:noFill/>
        </p:spPr>
        <p:txBody>
          <a:bodyPr wrap="square" rtlCol="0">
            <a:spAutoFit/>
          </a:bodyPr>
          <a:lstStyle/>
          <a:p>
            <a:pPr algn="ctr">
              <a:lnSpc>
                <a:spcPct val="70000"/>
              </a:lnSpc>
            </a:pPr>
            <a:r>
              <a:rPr lang="en-US" sz="9600" b="1" spc="-300" dirty="0">
                <a:solidFill>
                  <a:srgbClr val="1B134C"/>
                </a:solidFill>
                <a:latin typeface="Poppins" panose="00000500000000000000" pitchFamily="2" charset="0"/>
                <a:cs typeface="Poppins" panose="00000500000000000000" pitchFamily="2" charset="0"/>
              </a:rPr>
              <a:t>Thank You</a:t>
            </a:r>
          </a:p>
        </p:txBody>
      </p:sp>
      <p:sp>
        <p:nvSpPr>
          <p:cNvPr id="5" name="Rectangle 4">
            <a:extLst>
              <a:ext uri="{FF2B5EF4-FFF2-40B4-BE49-F238E27FC236}">
                <a16:creationId xmlns:a16="http://schemas.microsoft.com/office/drawing/2014/main" id="{E6E088B2-7839-7182-1F4C-0A026525B9D2}"/>
              </a:ext>
            </a:extLst>
          </p:cNvPr>
          <p:cNvSpPr/>
          <p:nvPr/>
        </p:nvSpPr>
        <p:spPr>
          <a:xfrm>
            <a:off x="10877550" y="4914900"/>
            <a:ext cx="1314450" cy="1943100"/>
          </a:xfrm>
          <a:prstGeom prst="rect">
            <a:avLst/>
          </a:prstGeom>
          <a:solidFill>
            <a:srgbClr val="F39E3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9D8B4B88-3803-7AB5-CEFC-EE256A8F840C}"/>
              </a:ext>
            </a:extLst>
          </p:cNvPr>
          <p:cNvSpPr/>
          <p:nvPr/>
        </p:nvSpPr>
        <p:spPr>
          <a:xfrm>
            <a:off x="0" y="0"/>
            <a:ext cx="542925" cy="1647826"/>
          </a:xfrm>
          <a:prstGeom prst="rect">
            <a:avLst/>
          </a:prstGeom>
          <a:solidFill>
            <a:srgbClr val="23AAA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9482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BB1EE5-ADC6-495E-AB46-EAADED33B4BE}"/>
            </a:ext>
          </a:extLst>
        </p:cNvPr>
        <p:cNvGrpSpPr/>
        <p:nvPr/>
      </p:nvGrpSpPr>
      <p:grpSpPr>
        <a:xfrm>
          <a:off x="0" y="0"/>
          <a:ext cx="0" cy="0"/>
          <a:chOff x="0" y="0"/>
          <a:chExt cx="0" cy="0"/>
        </a:xfrm>
      </p:grpSpPr>
      <p:grpSp>
        <p:nvGrpSpPr>
          <p:cNvPr id="19" name="Group 18">
            <a:extLst>
              <a:ext uri="{FF2B5EF4-FFF2-40B4-BE49-F238E27FC236}">
                <a16:creationId xmlns:a16="http://schemas.microsoft.com/office/drawing/2014/main" id="{3A0FC287-5000-689A-DFE3-BAAA3C8EB004}"/>
              </a:ext>
            </a:extLst>
          </p:cNvPr>
          <p:cNvGrpSpPr/>
          <p:nvPr/>
        </p:nvGrpSpPr>
        <p:grpSpPr>
          <a:xfrm>
            <a:off x="701102" y="5960471"/>
            <a:ext cx="4886323" cy="584775"/>
            <a:chOff x="618333" y="5928204"/>
            <a:chExt cx="4886323" cy="584775"/>
          </a:xfrm>
        </p:grpSpPr>
        <p:sp>
          <p:nvSpPr>
            <p:cNvPr id="6" name="TextBox 5">
              <a:extLst>
                <a:ext uri="{FF2B5EF4-FFF2-40B4-BE49-F238E27FC236}">
                  <a16:creationId xmlns:a16="http://schemas.microsoft.com/office/drawing/2014/main" id="{26A47499-7520-B800-9DEA-04A7E9B4B41C}"/>
                </a:ext>
              </a:extLst>
            </p:cNvPr>
            <p:cNvSpPr txBox="1"/>
            <p:nvPr/>
          </p:nvSpPr>
          <p:spPr>
            <a:xfrm>
              <a:off x="1123157" y="5928204"/>
              <a:ext cx="4381499" cy="584775"/>
            </a:xfrm>
            <a:prstGeom prst="rect">
              <a:avLst/>
            </a:prstGeom>
            <a:noFill/>
          </p:spPr>
          <p:txBody>
            <a:bodyPr wrap="square" rtlCol="0">
              <a:spAutoFit/>
            </a:bodyPr>
            <a:lstStyle/>
            <a:p>
              <a:r>
                <a:rPr lang="en-US" sz="1600" dirty="0"/>
                <a:t>Vehicle Rental Service – Manage vehicles, bookings, and availability</a:t>
              </a:r>
              <a:endParaRPr lang="en-US" sz="1600" dirty="0">
                <a:solidFill>
                  <a:srgbClr val="1B134C"/>
                </a:solidFill>
                <a:latin typeface="Poppins" panose="00000500000000000000" pitchFamily="2" charset="0"/>
                <a:cs typeface="Poppins" panose="00000500000000000000" pitchFamily="2" charset="0"/>
              </a:endParaRPr>
            </a:p>
          </p:txBody>
        </p:sp>
        <p:pic>
          <p:nvPicPr>
            <p:cNvPr id="8" name="Graphic 7">
              <a:extLst>
                <a:ext uri="{FF2B5EF4-FFF2-40B4-BE49-F238E27FC236}">
                  <a16:creationId xmlns:a16="http://schemas.microsoft.com/office/drawing/2014/main" id="{59E72F6E-4FBE-97F2-3F01-A9DFBEA503D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8333" y="6026099"/>
              <a:ext cx="353218" cy="388987"/>
            </a:xfrm>
            <a:prstGeom prst="rect">
              <a:avLst/>
            </a:prstGeom>
          </p:spPr>
        </p:pic>
        <p:cxnSp>
          <p:nvCxnSpPr>
            <p:cNvPr id="10" name="Straight Connector 9">
              <a:extLst>
                <a:ext uri="{FF2B5EF4-FFF2-40B4-BE49-F238E27FC236}">
                  <a16:creationId xmlns:a16="http://schemas.microsoft.com/office/drawing/2014/main" id="{F85C5F61-F877-216D-F26F-043ADA75A613}"/>
                </a:ext>
              </a:extLst>
            </p:cNvPr>
            <p:cNvCxnSpPr/>
            <p:nvPr/>
          </p:nvCxnSpPr>
          <p:spPr>
            <a:xfrm>
              <a:off x="1123157" y="6026099"/>
              <a:ext cx="0" cy="388987"/>
            </a:xfrm>
            <a:prstGeom prst="line">
              <a:avLst/>
            </a:prstGeom>
          </p:spPr>
          <p:style>
            <a:lnRef idx="3">
              <a:schemeClr val="dk1"/>
            </a:lnRef>
            <a:fillRef idx="0">
              <a:schemeClr val="dk1"/>
            </a:fillRef>
            <a:effectRef idx="2">
              <a:schemeClr val="dk1"/>
            </a:effectRef>
            <a:fontRef idx="minor">
              <a:schemeClr val="tx1"/>
            </a:fontRef>
          </p:style>
        </p:cxnSp>
      </p:grpSp>
      <p:sp>
        <p:nvSpPr>
          <p:cNvPr id="14" name="TextBox 13">
            <a:extLst>
              <a:ext uri="{FF2B5EF4-FFF2-40B4-BE49-F238E27FC236}">
                <a16:creationId xmlns:a16="http://schemas.microsoft.com/office/drawing/2014/main" id="{5B5B3C61-950F-655A-8297-D6775297BDD2}"/>
              </a:ext>
            </a:extLst>
          </p:cNvPr>
          <p:cNvSpPr txBox="1"/>
          <p:nvPr/>
        </p:nvSpPr>
        <p:spPr>
          <a:xfrm>
            <a:off x="618333" y="473698"/>
            <a:ext cx="7887714" cy="859402"/>
          </a:xfrm>
          <a:prstGeom prst="rect">
            <a:avLst/>
          </a:prstGeom>
          <a:noFill/>
        </p:spPr>
        <p:txBody>
          <a:bodyPr wrap="square" rtlCol="0">
            <a:spAutoFit/>
          </a:bodyPr>
          <a:lstStyle/>
          <a:p>
            <a:pPr>
              <a:lnSpc>
                <a:spcPct val="70000"/>
              </a:lnSpc>
            </a:pPr>
            <a:r>
              <a:rPr lang="en-IN" sz="6600" b="1" u="sng" dirty="0"/>
              <a:t>Project Summary:</a:t>
            </a:r>
            <a:endParaRPr lang="en-US" sz="6600" b="1" u="sng" spc="-300" dirty="0">
              <a:solidFill>
                <a:srgbClr val="1B134C"/>
              </a:solidFill>
              <a:latin typeface="Poppins" panose="00000500000000000000" pitchFamily="2" charset="0"/>
              <a:cs typeface="Poppins" panose="00000500000000000000" pitchFamily="2" charset="0"/>
            </a:endParaRPr>
          </a:p>
        </p:txBody>
      </p:sp>
      <p:sp>
        <p:nvSpPr>
          <p:cNvPr id="5" name="Rectangle 3">
            <a:extLst>
              <a:ext uri="{FF2B5EF4-FFF2-40B4-BE49-F238E27FC236}">
                <a16:creationId xmlns:a16="http://schemas.microsoft.com/office/drawing/2014/main" id="{F242D395-AF59-9FF8-BF24-29AFF6B6D4A6}"/>
              </a:ext>
            </a:extLst>
          </p:cNvPr>
          <p:cNvSpPr>
            <a:spLocks noChangeArrowheads="1"/>
          </p:cNvSpPr>
          <p:nvPr/>
        </p:nvSpPr>
        <p:spPr bwMode="auto">
          <a:xfrm>
            <a:off x="701102" y="1213521"/>
            <a:ext cx="7887712" cy="43884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Secure backend API for vehicle rental management</a:t>
            </a:r>
            <a:endParaRPr kumimoji="0" lang="en-US" altLang="en-US" sz="240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User authentication with </a:t>
            </a:r>
            <a:r>
              <a:rPr kumimoji="0" lang="en-US" altLang="en-US" sz="2400" b="1" i="0" u="none" strike="noStrike" cap="none" normalizeH="0" baseline="0" dirty="0">
                <a:ln>
                  <a:noFill/>
                </a:ln>
                <a:solidFill>
                  <a:schemeClr val="tx1"/>
                </a:solidFill>
                <a:effectLst/>
                <a:latin typeface="Arial" panose="020B0604020202020204" pitchFamily="34" charset="0"/>
              </a:rPr>
              <a:t>JWT </a:t>
            </a:r>
            <a:r>
              <a:rPr kumimoji="0" lang="en-US" altLang="en-US" sz="2400" i="0" u="none" strike="noStrike" cap="none" normalizeH="0" baseline="0" dirty="0">
                <a:ln>
                  <a:noFill/>
                </a:ln>
                <a:solidFill>
                  <a:schemeClr val="tx1"/>
                </a:solidFill>
                <a:effectLst/>
                <a:latin typeface="Arial" panose="020B0604020202020204" pitchFamily="34" charset="0"/>
              </a:rPr>
              <a:t>(Admin/Customer roles)</a:t>
            </a:r>
            <a:endParaRPr kumimoji="0" lang="en-US" altLang="en-US" sz="2400" b="1"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lang="en-US" altLang="en-US" sz="2400" dirty="0">
                <a:latin typeface="Arial" panose="020B0604020202020204" pitchFamily="34" charset="0"/>
              </a:rPr>
              <a:t>Vehicle</a:t>
            </a:r>
            <a:r>
              <a:rPr kumimoji="0" lang="en-US" altLang="en-US" sz="2400" b="0" i="0" u="none" strike="noStrike" cap="none" normalizeH="0" baseline="0" dirty="0">
                <a:ln>
                  <a:noFill/>
                </a:ln>
                <a:solidFill>
                  <a:schemeClr val="tx1"/>
                </a:solidFill>
                <a:effectLst/>
                <a:latin typeface="Arial" panose="020B0604020202020204" pitchFamily="34" charset="0"/>
              </a:rPr>
              <a:t> management (Add, update, track availability)</a:t>
            </a: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lang="en-US" altLang="en-US" sz="2400" dirty="0">
                <a:latin typeface="Arial" panose="020B0604020202020204" pitchFamily="34" charset="0"/>
              </a:rPr>
              <a:t>Booking system(Reserve, modify, cancel vehicles)</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Real-time availability check to avoid double bookings</a:t>
            </a:r>
          </a:p>
          <a:p>
            <a:pPr marL="342900" marR="0" lvl="0" indent="-342900" algn="l" defTabSz="914400" rtl="0" eaLnBrk="0" fontAlgn="base" latinLnBrk="0" hangingPunct="0">
              <a:lnSpc>
                <a:spcPct val="2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solidFill>
                <a:effectLst/>
                <a:latin typeface="Arial" panose="020B0604020202020204" pitchFamily="34" charset="0"/>
              </a:rPr>
              <a:t>Logging &amp; exception handling </a:t>
            </a:r>
            <a:r>
              <a:rPr lang="en-US" altLang="en-US" sz="2400" dirty="0">
                <a:latin typeface="Arial" panose="020B0604020202020204" pitchFamily="34" charset="0"/>
              </a:rPr>
              <a:t>for reliability</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315531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6FAF4C-1B86-8A09-0B81-530EBB3E75F4}"/>
            </a:ext>
          </a:extLst>
        </p:cNvPr>
        <p:cNvGrpSpPr/>
        <p:nvPr/>
      </p:nvGrpSpPr>
      <p:grpSpPr>
        <a:xfrm>
          <a:off x="0" y="0"/>
          <a:ext cx="0" cy="0"/>
          <a:chOff x="0" y="0"/>
          <a:chExt cx="0" cy="0"/>
        </a:xfrm>
      </p:grpSpPr>
      <p:grpSp>
        <p:nvGrpSpPr>
          <p:cNvPr id="19" name="Group 18">
            <a:extLst>
              <a:ext uri="{FF2B5EF4-FFF2-40B4-BE49-F238E27FC236}">
                <a16:creationId xmlns:a16="http://schemas.microsoft.com/office/drawing/2014/main" id="{3D13545D-3B91-6233-AE43-EAC9A92F2533}"/>
              </a:ext>
            </a:extLst>
          </p:cNvPr>
          <p:cNvGrpSpPr/>
          <p:nvPr/>
        </p:nvGrpSpPr>
        <p:grpSpPr>
          <a:xfrm>
            <a:off x="732633" y="5999587"/>
            <a:ext cx="4721110" cy="830997"/>
            <a:chOff x="618333" y="5999587"/>
            <a:chExt cx="4721110" cy="830997"/>
          </a:xfrm>
        </p:grpSpPr>
        <p:sp>
          <p:nvSpPr>
            <p:cNvPr id="6" name="TextBox 5">
              <a:extLst>
                <a:ext uri="{FF2B5EF4-FFF2-40B4-BE49-F238E27FC236}">
                  <a16:creationId xmlns:a16="http://schemas.microsoft.com/office/drawing/2014/main" id="{38C01FB0-A3F9-0978-CAFD-CD109A1C99E9}"/>
                </a:ext>
              </a:extLst>
            </p:cNvPr>
            <p:cNvSpPr txBox="1"/>
            <p:nvPr/>
          </p:nvSpPr>
          <p:spPr>
            <a:xfrm>
              <a:off x="1123157" y="5999587"/>
              <a:ext cx="4216286" cy="830997"/>
            </a:xfrm>
            <a:prstGeom prst="rect">
              <a:avLst/>
            </a:prstGeom>
            <a:noFill/>
          </p:spPr>
          <p:txBody>
            <a:bodyPr wrap="square" rtlCol="0">
              <a:spAutoFit/>
            </a:bodyPr>
            <a:lstStyle/>
            <a:p>
              <a:r>
                <a:rPr lang="en-US" sz="1600" dirty="0"/>
                <a:t>Vehicle Rental Service – Manage vehicles, bookings, and availability</a:t>
              </a:r>
              <a:endParaRPr lang="en-US" sz="1600" dirty="0">
                <a:solidFill>
                  <a:srgbClr val="1B134C"/>
                </a:solidFill>
                <a:latin typeface="Poppins" panose="00000500000000000000" pitchFamily="2" charset="0"/>
                <a:cs typeface="Poppins" panose="00000500000000000000" pitchFamily="2" charset="0"/>
              </a:endParaRPr>
            </a:p>
            <a:p>
              <a:endParaRPr lang="en-US" sz="1600" b="1" dirty="0">
                <a:solidFill>
                  <a:srgbClr val="1B134C"/>
                </a:solidFill>
                <a:latin typeface="Poppins" panose="00000500000000000000" pitchFamily="2" charset="0"/>
                <a:cs typeface="Poppins" panose="00000500000000000000" pitchFamily="2" charset="0"/>
              </a:endParaRPr>
            </a:p>
          </p:txBody>
        </p:sp>
        <p:pic>
          <p:nvPicPr>
            <p:cNvPr id="8" name="Graphic 7">
              <a:extLst>
                <a:ext uri="{FF2B5EF4-FFF2-40B4-BE49-F238E27FC236}">
                  <a16:creationId xmlns:a16="http://schemas.microsoft.com/office/drawing/2014/main" id="{E9F1CFFF-8AFA-8305-CBAC-2415A1FAD01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8333" y="6026099"/>
              <a:ext cx="353218" cy="388987"/>
            </a:xfrm>
            <a:prstGeom prst="rect">
              <a:avLst/>
            </a:prstGeom>
          </p:spPr>
        </p:pic>
        <p:cxnSp>
          <p:nvCxnSpPr>
            <p:cNvPr id="10" name="Straight Connector 9">
              <a:extLst>
                <a:ext uri="{FF2B5EF4-FFF2-40B4-BE49-F238E27FC236}">
                  <a16:creationId xmlns:a16="http://schemas.microsoft.com/office/drawing/2014/main" id="{2D6C4A68-7D41-3B5B-57E8-675F285D41B6}"/>
                </a:ext>
              </a:extLst>
            </p:cNvPr>
            <p:cNvCxnSpPr/>
            <p:nvPr/>
          </p:nvCxnSpPr>
          <p:spPr>
            <a:xfrm>
              <a:off x="1123157" y="6026099"/>
              <a:ext cx="0" cy="388987"/>
            </a:xfrm>
            <a:prstGeom prst="line">
              <a:avLst/>
            </a:prstGeom>
          </p:spPr>
          <p:style>
            <a:lnRef idx="3">
              <a:schemeClr val="dk1"/>
            </a:lnRef>
            <a:fillRef idx="0">
              <a:schemeClr val="dk1"/>
            </a:fillRef>
            <a:effectRef idx="2">
              <a:schemeClr val="dk1"/>
            </a:effectRef>
            <a:fontRef idx="minor">
              <a:schemeClr val="tx1"/>
            </a:fontRef>
          </p:style>
        </p:cxnSp>
      </p:grpSp>
      <p:pic>
        <p:nvPicPr>
          <p:cNvPr id="7" name="Picture 6">
            <a:extLst>
              <a:ext uri="{FF2B5EF4-FFF2-40B4-BE49-F238E27FC236}">
                <a16:creationId xmlns:a16="http://schemas.microsoft.com/office/drawing/2014/main" id="{D513BAC6-1371-4BFD-BDB8-A2CFC9A98F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1998" cy="5796643"/>
          </a:xfrm>
          <a:prstGeom prst="rect">
            <a:avLst/>
          </a:prstGeom>
        </p:spPr>
      </p:pic>
    </p:spTree>
    <p:extLst>
      <p:ext uri="{BB962C8B-B14F-4D97-AF65-F5344CB8AC3E}">
        <p14:creationId xmlns:p14="http://schemas.microsoft.com/office/powerpoint/2010/main" val="3793277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478186-2B60-39D8-ECC7-8A390BF5F4BC}"/>
            </a:ext>
          </a:extLst>
        </p:cNvPr>
        <p:cNvGrpSpPr/>
        <p:nvPr/>
      </p:nvGrpSpPr>
      <p:grpSpPr>
        <a:xfrm>
          <a:off x="0" y="0"/>
          <a:ext cx="0" cy="0"/>
          <a:chOff x="0" y="0"/>
          <a:chExt cx="0" cy="0"/>
        </a:xfrm>
      </p:grpSpPr>
      <p:grpSp>
        <p:nvGrpSpPr>
          <p:cNvPr id="19" name="Group 18">
            <a:extLst>
              <a:ext uri="{FF2B5EF4-FFF2-40B4-BE49-F238E27FC236}">
                <a16:creationId xmlns:a16="http://schemas.microsoft.com/office/drawing/2014/main" id="{DE289FD1-17BE-23FE-63A5-082495297F0B}"/>
              </a:ext>
            </a:extLst>
          </p:cNvPr>
          <p:cNvGrpSpPr/>
          <p:nvPr/>
        </p:nvGrpSpPr>
        <p:grpSpPr>
          <a:xfrm>
            <a:off x="732633" y="5908100"/>
            <a:ext cx="4886323" cy="584775"/>
            <a:chOff x="618333" y="5908100"/>
            <a:chExt cx="4886323" cy="584775"/>
          </a:xfrm>
        </p:grpSpPr>
        <p:sp>
          <p:nvSpPr>
            <p:cNvPr id="6" name="TextBox 5">
              <a:extLst>
                <a:ext uri="{FF2B5EF4-FFF2-40B4-BE49-F238E27FC236}">
                  <a16:creationId xmlns:a16="http://schemas.microsoft.com/office/drawing/2014/main" id="{80BED0A8-CF71-BFB9-4965-C4777751B743}"/>
                </a:ext>
              </a:extLst>
            </p:cNvPr>
            <p:cNvSpPr txBox="1"/>
            <p:nvPr/>
          </p:nvSpPr>
          <p:spPr>
            <a:xfrm>
              <a:off x="1123157" y="5908100"/>
              <a:ext cx="4381499" cy="584775"/>
            </a:xfrm>
            <a:prstGeom prst="rect">
              <a:avLst/>
            </a:prstGeom>
            <a:noFill/>
          </p:spPr>
          <p:txBody>
            <a:bodyPr wrap="square" rtlCol="0">
              <a:spAutoFit/>
            </a:bodyPr>
            <a:lstStyle/>
            <a:p>
              <a:r>
                <a:rPr lang="en-US" sz="1600" dirty="0"/>
                <a:t>Vehicle Rental Service – Manage vehicles, bookings, and availability.</a:t>
              </a:r>
              <a:endParaRPr lang="en-US" sz="1600" b="1" dirty="0">
                <a:solidFill>
                  <a:srgbClr val="1B134C"/>
                </a:solidFill>
                <a:latin typeface="Poppins" panose="00000500000000000000" pitchFamily="2" charset="0"/>
                <a:cs typeface="Poppins" panose="00000500000000000000" pitchFamily="2" charset="0"/>
              </a:endParaRPr>
            </a:p>
          </p:txBody>
        </p:sp>
        <p:pic>
          <p:nvPicPr>
            <p:cNvPr id="8" name="Graphic 7">
              <a:extLst>
                <a:ext uri="{FF2B5EF4-FFF2-40B4-BE49-F238E27FC236}">
                  <a16:creationId xmlns:a16="http://schemas.microsoft.com/office/drawing/2014/main" id="{BF13F840-027B-ACD0-DEC4-C21FA24F0DA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8333" y="6026099"/>
              <a:ext cx="353218" cy="388987"/>
            </a:xfrm>
            <a:prstGeom prst="rect">
              <a:avLst/>
            </a:prstGeom>
          </p:spPr>
        </p:pic>
        <p:cxnSp>
          <p:nvCxnSpPr>
            <p:cNvPr id="10" name="Straight Connector 9">
              <a:extLst>
                <a:ext uri="{FF2B5EF4-FFF2-40B4-BE49-F238E27FC236}">
                  <a16:creationId xmlns:a16="http://schemas.microsoft.com/office/drawing/2014/main" id="{BE90D5AE-F1BE-6913-CEAE-04A36026241E}"/>
                </a:ext>
              </a:extLst>
            </p:cNvPr>
            <p:cNvCxnSpPr/>
            <p:nvPr/>
          </p:nvCxnSpPr>
          <p:spPr>
            <a:xfrm>
              <a:off x="1123157" y="6026099"/>
              <a:ext cx="0" cy="388987"/>
            </a:xfrm>
            <a:prstGeom prst="line">
              <a:avLst/>
            </a:prstGeom>
          </p:spPr>
          <p:style>
            <a:lnRef idx="3">
              <a:schemeClr val="dk1"/>
            </a:lnRef>
            <a:fillRef idx="0">
              <a:schemeClr val="dk1"/>
            </a:fillRef>
            <a:effectRef idx="2">
              <a:schemeClr val="dk1"/>
            </a:effectRef>
            <a:fontRef idx="minor">
              <a:schemeClr val="tx1"/>
            </a:fontRef>
          </p:style>
        </p:cxnSp>
      </p:grpSp>
      <p:sp>
        <p:nvSpPr>
          <p:cNvPr id="4" name="Title 3">
            <a:extLst>
              <a:ext uri="{FF2B5EF4-FFF2-40B4-BE49-F238E27FC236}">
                <a16:creationId xmlns:a16="http://schemas.microsoft.com/office/drawing/2014/main" id="{7338CBF9-7147-4766-9A21-214393A9845F}"/>
              </a:ext>
            </a:extLst>
          </p:cNvPr>
          <p:cNvSpPr>
            <a:spLocks noGrp="1"/>
          </p:cNvSpPr>
          <p:nvPr>
            <p:ph type="title"/>
          </p:nvPr>
        </p:nvSpPr>
        <p:spPr/>
        <p:txBody>
          <a:bodyPr>
            <a:normAutofit/>
          </a:bodyPr>
          <a:lstStyle/>
          <a:p>
            <a:r>
              <a:rPr lang="en-US" sz="4000" b="1" dirty="0"/>
              <a:t>Vehicle Rental Service – Manage vehicles, bookings,            and availability Summarizer</a:t>
            </a:r>
            <a:endParaRPr lang="en-IN" sz="4000" b="1" dirty="0"/>
          </a:p>
        </p:txBody>
      </p:sp>
      <p:sp>
        <p:nvSpPr>
          <p:cNvPr id="5" name="Content Placeholder 4">
            <a:extLst>
              <a:ext uri="{FF2B5EF4-FFF2-40B4-BE49-F238E27FC236}">
                <a16:creationId xmlns:a16="http://schemas.microsoft.com/office/drawing/2014/main" id="{929F8506-44D8-435B-B5BA-A34B6F3711B0}"/>
              </a:ext>
            </a:extLst>
          </p:cNvPr>
          <p:cNvSpPr>
            <a:spLocks noGrp="1"/>
          </p:cNvSpPr>
          <p:nvPr>
            <p:ph idx="1"/>
          </p:nvPr>
        </p:nvSpPr>
        <p:spPr>
          <a:xfrm>
            <a:off x="489863" y="1715203"/>
            <a:ext cx="6711037" cy="3967140"/>
          </a:xfrm>
        </p:spPr>
        <p:txBody>
          <a:bodyPr>
            <a:normAutofit/>
          </a:bodyPr>
          <a:lstStyle/>
          <a:p>
            <a:pPr marL="0" indent="0">
              <a:buNone/>
            </a:pPr>
            <a:r>
              <a:rPr lang="en-US" b="1" dirty="0"/>
              <a:t>Purpose of the Project – Vehicle Rental Service</a:t>
            </a:r>
            <a:r>
              <a:rPr lang="en-US" dirty="0"/>
              <a:t> </a:t>
            </a:r>
          </a:p>
          <a:p>
            <a:pPr marL="0" indent="0">
              <a:buNone/>
            </a:pPr>
            <a:r>
              <a:rPr lang="en-US" sz="2400" dirty="0"/>
              <a:t>The purpose of the </a:t>
            </a:r>
            <a:r>
              <a:rPr lang="en-US" sz="2400" b="1" dirty="0"/>
              <a:t>Vehicle Rental Service</a:t>
            </a:r>
            <a:r>
              <a:rPr lang="en-US" sz="2400" dirty="0"/>
              <a:t> project is to provide a </a:t>
            </a:r>
            <a:r>
              <a:rPr lang="en-US" sz="2400" b="1" dirty="0"/>
              <a:t>centralized digital platform</a:t>
            </a:r>
            <a:r>
              <a:rPr lang="en-US" sz="2400" dirty="0"/>
              <a:t> that simplifies and automates the process of renting vehicles. It ensures smooth management of vehicles, bookings, and availability while offering customers a convenient way to search, reserve, and pay for rentals online</a:t>
            </a:r>
            <a:r>
              <a:rPr lang="en-US" dirty="0"/>
              <a:t>.</a:t>
            </a:r>
            <a:endParaRPr lang="en-IN" dirty="0"/>
          </a:p>
        </p:txBody>
      </p:sp>
      <p:pic>
        <p:nvPicPr>
          <p:cNvPr id="11" name="Picture 10">
            <a:extLst>
              <a:ext uri="{FF2B5EF4-FFF2-40B4-BE49-F238E27FC236}">
                <a16:creationId xmlns:a16="http://schemas.microsoft.com/office/drawing/2014/main" id="{32975E34-5772-445D-9416-B12AA32947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09104" y="1289309"/>
            <a:ext cx="4393033" cy="4393033"/>
          </a:xfrm>
          <a:prstGeom prst="rect">
            <a:avLst/>
          </a:prstGeom>
        </p:spPr>
      </p:pic>
    </p:spTree>
    <p:extLst>
      <p:ext uri="{BB962C8B-B14F-4D97-AF65-F5344CB8AC3E}">
        <p14:creationId xmlns:p14="http://schemas.microsoft.com/office/powerpoint/2010/main" val="24775130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26EEF-65B9-F71D-B616-A3FE9AF0022D}"/>
            </a:ext>
          </a:extLst>
        </p:cNvPr>
        <p:cNvGrpSpPr/>
        <p:nvPr/>
      </p:nvGrpSpPr>
      <p:grpSpPr>
        <a:xfrm>
          <a:off x="0" y="0"/>
          <a:ext cx="0" cy="0"/>
          <a:chOff x="0" y="0"/>
          <a:chExt cx="0" cy="0"/>
        </a:xfrm>
      </p:grpSpPr>
      <p:grpSp>
        <p:nvGrpSpPr>
          <p:cNvPr id="19" name="Group 18">
            <a:extLst>
              <a:ext uri="{FF2B5EF4-FFF2-40B4-BE49-F238E27FC236}">
                <a16:creationId xmlns:a16="http://schemas.microsoft.com/office/drawing/2014/main" id="{BDB39793-86B4-8272-D5F4-EAAF513BF20C}"/>
              </a:ext>
            </a:extLst>
          </p:cNvPr>
          <p:cNvGrpSpPr/>
          <p:nvPr/>
        </p:nvGrpSpPr>
        <p:grpSpPr>
          <a:xfrm>
            <a:off x="732633" y="5999587"/>
            <a:ext cx="4886323" cy="830997"/>
            <a:chOff x="618333" y="5999587"/>
            <a:chExt cx="4886323" cy="830997"/>
          </a:xfrm>
        </p:grpSpPr>
        <p:sp>
          <p:nvSpPr>
            <p:cNvPr id="6" name="TextBox 5">
              <a:extLst>
                <a:ext uri="{FF2B5EF4-FFF2-40B4-BE49-F238E27FC236}">
                  <a16:creationId xmlns:a16="http://schemas.microsoft.com/office/drawing/2014/main" id="{83494E3B-4A14-2DDD-D71B-4CD5A9E0F77F}"/>
                </a:ext>
              </a:extLst>
            </p:cNvPr>
            <p:cNvSpPr txBox="1"/>
            <p:nvPr/>
          </p:nvSpPr>
          <p:spPr>
            <a:xfrm>
              <a:off x="1123157" y="5999587"/>
              <a:ext cx="4381499" cy="830997"/>
            </a:xfrm>
            <a:prstGeom prst="rect">
              <a:avLst/>
            </a:prstGeom>
            <a:noFill/>
          </p:spPr>
          <p:txBody>
            <a:bodyPr wrap="square" rtlCol="0">
              <a:spAutoFit/>
            </a:bodyPr>
            <a:lstStyle/>
            <a:p>
              <a:r>
                <a:rPr lang="en-US" sz="1600" dirty="0"/>
                <a:t>Vehicle Rental Service – Manage vehicles, bookings, and availability.</a:t>
              </a:r>
              <a:endParaRPr lang="en-US" sz="1600" b="1" dirty="0">
                <a:solidFill>
                  <a:srgbClr val="1B134C"/>
                </a:solidFill>
                <a:latin typeface="Poppins" panose="00000500000000000000" pitchFamily="2" charset="0"/>
                <a:cs typeface="Poppins" panose="00000500000000000000" pitchFamily="2" charset="0"/>
              </a:endParaRPr>
            </a:p>
            <a:p>
              <a:endParaRPr lang="en-US" sz="1600" b="1" dirty="0">
                <a:solidFill>
                  <a:srgbClr val="1B134C"/>
                </a:solidFill>
                <a:latin typeface="Poppins" panose="00000500000000000000" pitchFamily="2" charset="0"/>
                <a:cs typeface="Poppins" panose="00000500000000000000" pitchFamily="2" charset="0"/>
              </a:endParaRPr>
            </a:p>
          </p:txBody>
        </p:sp>
        <p:pic>
          <p:nvPicPr>
            <p:cNvPr id="8" name="Graphic 7">
              <a:extLst>
                <a:ext uri="{FF2B5EF4-FFF2-40B4-BE49-F238E27FC236}">
                  <a16:creationId xmlns:a16="http://schemas.microsoft.com/office/drawing/2014/main" id="{CA6D8B75-4543-398E-3D9E-B20FAADFA7D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8333" y="6026099"/>
              <a:ext cx="353218" cy="388987"/>
            </a:xfrm>
            <a:prstGeom prst="rect">
              <a:avLst/>
            </a:prstGeom>
          </p:spPr>
        </p:pic>
        <p:cxnSp>
          <p:nvCxnSpPr>
            <p:cNvPr id="10" name="Straight Connector 9">
              <a:extLst>
                <a:ext uri="{FF2B5EF4-FFF2-40B4-BE49-F238E27FC236}">
                  <a16:creationId xmlns:a16="http://schemas.microsoft.com/office/drawing/2014/main" id="{863152EA-713A-9365-F09C-6EA6707244E7}"/>
                </a:ext>
              </a:extLst>
            </p:cNvPr>
            <p:cNvCxnSpPr/>
            <p:nvPr/>
          </p:nvCxnSpPr>
          <p:spPr>
            <a:xfrm>
              <a:off x="1123157" y="6026099"/>
              <a:ext cx="0" cy="388987"/>
            </a:xfrm>
            <a:prstGeom prst="line">
              <a:avLst/>
            </a:prstGeom>
          </p:spPr>
          <p:style>
            <a:lnRef idx="3">
              <a:schemeClr val="dk1"/>
            </a:lnRef>
            <a:fillRef idx="0">
              <a:schemeClr val="dk1"/>
            </a:fillRef>
            <a:effectRef idx="2">
              <a:schemeClr val="dk1"/>
            </a:effectRef>
            <a:fontRef idx="minor">
              <a:schemeClr val="tx1"/>
            </a:fontRef>
          </p:style>
        </p:cxnSp>
      </p:grpSp>
      <p:sp>
        <p:nvSpPr>
          <p:cNvPr id="9" name="TextBox 8">
            <a:extLst>
              <a:ext uri="{FF2B5EF4-FFF2-40B4-BE49-F238E27FC236}">
                <a16:creationId xmlns:a16="http://schemas.microsoft.com/office/drawing/2014/main" id="{042F842C-7984-4578-9449-4A1C6F9806C7}"/>
              </a:ext>
            </a:extLst>
          </p:cNvPr>
          <p:cNvSpPr txBox="1"/>
          <p:nvPr/>
        </p:nvSpPr>
        <p:spPr>
          <a:xfrm>
            <a:off x="583747" y="442914"/>
            <a:ext cx="6098720" cy="769441"/>
          </a:xfrm>
          <a:prstGeom prst="rect">
            <a:avLst/>
          </a:prstGeom>
          <a:noFill/>
        </p:spPr>
        <p:txBody>
          <a:bodyPr wrap="square">
            <a:spAutoFit/>
          </a:bodyPr>
          <a:lstStyle/>
          <a:p>
            <a:r>
              <a:rPr lang="en-IN" sz="4400" b="1" dirty="0"/>
              <a:t>Why This Project Matters</a:t>
            </a:r>
            <a:r>
              <a:rPr lang="en-IN" sz="4400" dirty="0"/>
              <a:t> </a:t>
            </a:r>
          </a:p>
        </p:txBody>
      </p:sp>
      <p:sp>
        <p:nvSpPr>
          <p:cNvPr id="11" name="TextBox 10">
            <a:extLst>
              <a:ext uri="{FF2B5EF4-FFF2-40B4-BE49-F238E27FC236}">
                <a16:creationId xmlns:a16="http://schemas.microsoft.com/office/drawing/2014/main" id="{751B7618-36CE-4288-97B8-BEC5B3C817C1}"/>
              </a:ext>
            </a:extLst>
          </p:cNvPr>
          <p:cNvSpPr txBox="1"/>
          <p:nvPr/>
        </p:nvSpPr>
        <p:spPr>
          <a:xfrm>
            <a:off x="583746" y="1302223"/>
            <a:ext cx="7058020" cy="4154984"/>
          </a:xfrm>
          <a:prstGeom prst="rect">
            <a:avLst/>
          </a:prstGeom>
          <a:noFill/>
        </p:spPr>
        <p:txBody>
          <a:bodyPr wrap="square">
            <a:spAutoFit/>
          </a:bodyPr>
          <a:lstStyle/>
          <a:p>
            <a:r>
              <a:rPr lang="en-US" sz="2400" dirty="0"/>
              <a:t>The Vehicle Rental Service project is important because it simplifies the process of renting vehicles for both customers and administrators. It provides real-time availability to avoid booking conflicts and makes it easier for customers to search, book, and pay online. For businesses, it improves fleet management, reduces manual errors, and increases overall efficiency. The system also supports scalability, allowing expansion across locations. By offering convenience and automation, this project gives rental services a strong competitive edge in today’s digital world</a:t>
            </a:r>
            <a:endParaRPr lang="en-IN" sz="2400" dirty="0"/>
          </a:p>
        </p:txBody>
      </p:sp>
      <p:pic>
        <p:nvPicPr>
          <p:cNvPr id="1026" name="Picture 2" descr="Generated image">
            <a:extLst>
              <a:ext uri="{FF2B5EF4-FFF2-40B4-BE49-F238E27FC236}">
                <a16:creationId xmlns:a16="http://schemas.microsoft.com/office/drawing/2014/main" id="{ED990E3D-69ED-46EC-AA25-040555FD6E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41767" y="759843"/>
            <a:ext cx="4294420" cy="4504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32919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75F147-4C84-24A3-4D39-698D03A7D68F}"/>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E5C7C22D-1262-2174-3722-6449887BCF59}"/>
              </a:ext>
            </a:extLst>
          </p:cNvPr>
          <p:cNvSpPr/>
          <p:nvPr/>
        </p:nvSpPr>
        <p:spPr>
          <a:xfrm>
            <a:off x="10877550" y="4914900"/>
            <a:ext cx="1314450" cy="1943100"/>
          </a:xfrm>
          <a:prstGeom prst="rect">
            <a:avLst/>
          </a:prstGeom>
          <a:solidFill>
            <a:srgbClr val="F39E3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a:extLst>
              <a:ext uri="{FF2B5EF4-FFF2-40B4-BE49-F238E27FC236}">
                <a16:creationId xmlns:a16="http://schemas.microsoft.com/office/drawing/2014/main" id="{0D7CD3A8-D2A1-ADD2-BAE3-F117508B4D5C}"/>
              </a:ext>
            </a:extLst>
          </p:cNvPr>
          <p:cNvSpPr/>
          <p:nvPr/>
        </p:nvSpPr>
        <p:spPr>
          <a:xfrm>
            <a:off x="0" y="0"/>
            <a:ext cx="542925" cy="1647826"/>
          </a:xfrm>
          <a:prstGeom prst="rect">
            <a:avLst/>
          </a:prstGeom>
          <a:solidFill>
            <a:srgbClr val="23AAAD"/>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AutoShape 2">
            <a:extLst>
              <a:ext uri="{FF2B5EF4-FFF2-40B4-BE49-F238E27FC236}">
                <a16:creationId xmlns:a16="http://schemas.microsoft.com/office/drawing/2014/main" id="{E287D84E-1841-43D3-8EB2-80784F598F58}"/>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3" name="AutoShape 4">
            <a:extLst>
              <a:ext uri="{FF2B5EF4-FFF2-40B4-BE49-F238E27FC236}">
                <a16:creationId xmlns:a16="http://schemas.microsoft.com/office/drawing/2014/main" id="{005F43C4-75B3-4A5B-AA10-CBC41CD18B3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822E4C4A-2A1B-4CB8-AC57-87513E589D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772" y="277587"/>
            <a:ext cx="10093778" cy="5257800"/>
          </a:xfrm>
          <a:prstGeom prst="rect">
            <a:avLst/>
          </a:prstGeom>
        </p:spPr>
      </p:pic>
      <p:pic>
        <p:nvPicPr>
          <p:cNvPr id="9" name="Graphic 8">
            <a:extLst>
              <a:ext uri="{FF2B5EF4-FFF2-40B4-BE49-F238E27FC236}">
                <a16:creationId xmlns:a16="http://schemas.microsoft.com/office/drawing/2014/main" id="{7B8E5690-4430-4449-B397-545B2C79725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32633" y="6026099"/>
            <a:ext cx="353218" cy="388987"/>
          </a:xfrm>
          <a:prstGeom prst="rect">
            <a:avLst/>
          </a:prstGeom>
        </p:spPr>
      </p:pic>
      <p:sp>
        <p:nvSpPr>
          <p:cNvPr id="11" name="TextBox 10">
            <a:extLst>
              <a:ext uri="{FF2B5EF4-FFF2-40B4-BE49-F238E27FC236}">
                <a16:creationId xmlns:a16="http://schemas.microsoft.com/office/drawing/2014/main" id="{2D6967CC-1F4F-4455-9232-4979CFA4D6C6}"/>
              </a:ext>
            </a:extLst>
          </p:cNvPr>
          <p:cNvSpPr txBox="1"/>
          <p:nvPr/>
        </p:nvSpPr>
        <p:spPr>
          <a:xfrm>
            <a:off x="1151166" y="5934084"/>
            <a:ext cx="4367892" cy="584775"/>
          </a:xfrm>
          <a:prstGeom prst="rect">
            <a:avLst/>
          </a:prstGeom>
          <a:noFill/>
        </p:spPr>
        <p:txBody>
          <a:bodyPr wrap="square">
            <a:spAutoFit/>
          </a:bodyPr>
          <a:lstStyle/>
          <a:p>
            <a:r>
              <a:rPr lang="en-US" sz="1600" dirty="0"/>
              <a:t>Vehicle Rental Service – Manage vehicles, bookings, and availability.</a:t>
            </a:r>
            <a:endParaRPr lang="en-US" sz="1600" b="1" dirty="0">
              <a:solidFill>
                <a:srgbClr val="1B134C"/>
              </a:solidFill>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13146124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B47C530F-4ED7-72C4-DFBA-E6FD67E21A17}"/>
              </a:ext>
            </a:extLst>
          </p:cNvPr>
          <p:cNvGrpSpPr/>
          <p:nvPr/>
        </p:nvGrpSpPr>
        <p:grpSpPr>
          <a:xfrm>
            <a:off x="732633" y="6026099"/>
            <a:ext cx="4902652" cy="388987"/>
            <a:chOff x="618333" y="6026099"/>
            <a:chExt cx="4902652" cy="388987"/>
          </a:xfrm>
        </p:grpSpPr>
        <p:sp>
          <p:nvSpPr>
            <p:cNvPr id="6" name="TextBox 5">
              <a:extLst>
                <a:ext uri="{FF2B5EF4-FFF2-40B4-BE49-F238E27FC236}">
                  <a16:creationId xmlns:a16="http://schemas.microsoft.com/office/drawing/2014/main" id="{B525DA37-D2EF-5A47-E272-8EB9966562F5}"/>
                </a:ext>
              </a:extLst>
            </p:cNvPr>
            <p:cNvSpPr txBox="1"/>
            <p:nvPr/>
          </p:nvSpPr>
          <p:spPr>
            <a:xfrm>
              <a:off x="1139486" y="6050614"/>
              <a:ext cx="4381499" cy="338554"/>
            </a:xfrm>
            <a:prstGeom prst="rect">
              <a:avLst/>
            </a:prstGeom>
            <a:noFill/>
          </p:spPr>
          <p:txBody>
            <a:bodyPr wrap="square" rtlCol="0">
              <a:spAutoFit/>
            </a:bodyPr>
            <a:lstStyle/>
            <a:p>
              <a:endParaRPr lang="en-US" sz="1600" b="1" dirty="0">
                <a:solidFill>
                  <a:srgbClr val="1B134C"/>
                </a:solidFill>
                <a:latin typeface="Poppins" panose="00000500000000000000" pitchFamily="2" charset="0"/>
                <a:cs typeface="Poppins" panose="00000500000000000000" pitchFamily="2" charset="0"/>
              </a:endParaRPr>
            </a:p>
          </p:txBody>
        </p:sp>
        <p:pic>
          <p:nvPicPr>
            <p:cNvPr id="8" name="Graphic 7">
              <a:extLst>
                <a:ext uri="{FF2B5EF4-FFF2-40B4-BE49-F238E27FC236}">
                  <a16:creationId xmlns:a16="http://schemas.microsoft.com/office/drawing/2014/main" id="{DE79119C-F5D0-516F-2119-6EC753D6B60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18333" y="6026099"/>
              <a:ext cx="353218" cy="388987"/>
            </a:xfrm>
            <a:prstGeom prst="rect">
              <a:avLst/>
            </a:prstGeom>
          </p:spPr>
        </p:pic>
        <p:cxnSp>
          <p:nvCxnSpPr>
            <p:cNvPr id="10" name="Straight Connector 9">
              <a:extLst>
                <a:ext uri="{FF2B5EF4-FFF2-40B4-BE49-F238E27FC236}">
                  <a16:creationId xmlns:a16="http://schemas.microsoft.com/office/drawing/2014/main" id="{1CA5A2F2-FE45-7F32-05D2-A11066819A95}"/>
                </a:ext>
              </a:extLst>
            </p:cNvPr>
            <p:cNvCxnSpPr/>
            <p:nvPr/>
          </p:nvCxnSpPr>
          <p:spPr>
            <a:xfrm>
              <a:off x="1123157" y="6026099"/>
              <a:ext cx="0" cy="388987"/>
            </a:xfrm>
            <a:prstGeom prst="line">
              <a:avLst/>
            </a:prstGeom>
          </p:spPr>
          <p:style>
            <a:lnRef idx="3">
              <a:schemeClr val="dk1"/>
            </a:lnRef>
            <a:fillRef idx="0">
              <a:schemeClr val="dk1"/>
            </a:fillRef>
            <a:effectRef idx="2">
              <a:schemeClr val="dk1"/>
            </a:effectRef>
            <a:fontRef idx="minor">
              <a:schemeClr val="tx1"/>
            </a:fontRef>
          </p:style>
        </p:cxnSp>
      </p:grpSp>
      <p:sp>
        <p:nvSpPr>
          <p:cNvPr id="11" name="TextBox 10">
            <a:extLst>
              <a:ext uri="{FF2B5EF4-FFF2-40B4-BE49-F238E27FC236}">
                <a16:creationId xmlns:a16="http://schemas.microsoft.com/office/drawing/2014/main" id="{F34E1E17-6420-B454-FF57-8BBA112F623F}"/>
              </a:ext>
            </a:extLst>
          </p:cNvPr>
          <p:cNvSpPr txBox="1"/>
          <p:nvPr/>
        </p:nvSpPr>
        <p:spPr>
          <a:xfrm>
            <a:off x="762780" y="3798095"/>
            <a:ext cx="6150762" cy="307777"/>
          </a:xfrm>
          <a:prstGeom prst="rect">
            <a:avLst/>
          </a:prstGeom>
          <a:noFill/>
        </p:spPr>
        <p:txBody>
          <a:bodyPr wrap="square" rtlCol="0">
            <a:spAutoFit/>
          </a:bodyPr>
          <a:lstStyle/>
          <a:p>
            <a:r>
              <a:rPr lang="en-US" sz="1400" dirty="0">
                <a:solidFill>
                  <a:srgbClr val="1B134C"/>
                </a:solidFill>
                <a:latin typeface="Poppins" panose="00000500000000000000" pitchFamily="2" charset="0"/>
                <a:cs typeface="Poppins" panose="00000500000000000000" pitchFamily="2" charset="0"/>
              </a:rPr>
              <a:t>.</a:t>
            </a:r>
          </a:p>
        </p:txBody>
      </p:sp>
      <p:grpSp>
        <p:nvGrpSpPr>
          <p:cNvPr id="15" name="Group 14">
            <a:extLst>
              <a:ext uri="{FF2B5EF4-FFF2-40B4-BE49-F238E27FC236}">
                <a16:creationId xmlns:a16="http://schemas.microsoft.com/office/drawing/2014/main" id="{4DD47A4F-6113-485A-BC52-FE94C585C8B0}"/>
              </a:ext>
            </a:extLst>
          </p:cNvPr>
          <p:cNvGrpSpPr/>
          <p:nvPr/>
        </p:nvGrpSpPr>
        <p:grpSpPr>
          <a:xfrm>
            <a:off x="708613" y="468832"/>
            <a:ext cx="5130795" cy="5115464"/>
            <a:chOff x="965200" y="1122616"/>
            <a:chExt cx="4248146" cy="4235452"/>
          </a:xfrm>
        </p:grpSpPr>
        <p:sp>
          <p:nvSpPr>
            <p:cNvPr id="20" name="Rectangle 19">
              <a:extLst>
                <a:ext uri="{FF2B5EF4-FFF2-40B4-BE49-F238E27FC236}">
                  <a16:creationId xmlns:a16="http://schemas.microsoft.com/office/drawing/2014/main" id="{32C01704-4C08-480B-84CF-5CA87BB3C2BE}"/>
                </a:ext>
              </a:extLst>
            </p:cNvPr>
            <p:cNvSpPr/>
            <p:nvPr/>
          </p:nvSpPr>
          <p:spPr>
            <a:xfrm>
              <a:off x="965200" y="1122616"/>
              <a:ext cx="2095498" cy="2095498"/>
            </a:xfrm>
            <a:prstGeom prst="rect">
              <a:avLst/>
            </a:prstGeom>
            <a:solidFill>
              <a:srgbClr val="1B134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E1EE857-B37A-4D9D-8D80-9F57C4BBDDC6}"/>
                </a:ext>
              </a:extLst>
            </p:cNvPr>
            <p:cNvSpPr/>
            <p:nvPr/>
          </p:nvSpPr>
          <p:spPr>
            <a:xfrm>
              <a:off x="3117848" y="1122616"/>
              <a:ext cx="2095498" cy="2095498"/>
            </a:xfrm>
            <a:prstGeom prst="rect">
              <a:avLst/>
            </a:prstGeom>
            <a:blipFill dpi="0" rotWithShape="1">
              <a:blip r:embed="rId4"/>
              <a:srcRect/>
              <a:tile tx="0" ty="0" sx="25000" sy="25000" flip="none" algn="r"/>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BFCAB329-3A5F-4775-9A99-9CA61C9BAF3F}"/>
                </a:ext>
              </a:extLst>
            </p:cNvPr>
            <p:cNvSpPr/>
            <p:nvPr/>
          </p:nvSpPr>
          <p:spPr>
            <a:xfrm>
              <a:off x="965200" y="3262570"/>
              <a:ext cx="2095498" cy="2095498"/>
            </a:xfrm>
            <a:prstGeom prst="rect">
              <a:avLst/>
            </a:prstGeom>
            <a:blipFill dpi="0" rotWithShape="1">
              <a:blip r:embed="rId5"/>
              <a:srcRect/>
              <a:tile tx="0" ty="0" sx="25000" sy="25000" flip="none" algn="ctr"/>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3ACBEF6-17C2-46B8-BB8B-9E48E1A49B24}"/>
                </a:ext>
              </a:extLst>
            </p:cNvPr>
            <p:cNvSpPr/>
            <p:nvPr/>
          </p:nvSpPr>
          <p:spPr>
            <a:xfrm>
              <a:off x="3117848" y="3262570"/>
              <a:ext cx="2095498" cy="2095498"/>
            </a:xfrm>
            <a:prstGeom prst="rect">
              <a:avLst/>
            </a:prstGeom>
            <a:solidFill>
              <a:srgbClr val="F39E3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4" name="TextBox 23">
            <a:extLst>
              <a:ext uri="{FF2B5EF4-FFF2-40B4-BE49-F238E27FC236}">
                <a16:creationId xmlns:a16="http://schemas.microsoft.com/office/drawing/2014/main" id="{96BFB634-9EE2-45DB-BAA4-8432078A7E9F}"/>
              </a:ext>
            </a:extLst>
          </p:cNvPr>
          <p:cNvSpPr txBox="1"/>
          <p:nvPr/>
        </p:nvSpPr>
        <p:spPr>
          <a:xfrm>
            <a:off x="875917" y="1453244"/>
            <a:ext cx="2520425" cy="1015663"/>
          </a:xfrm>
          <a:prstGeom prst="rect">
            <a:avLst/>
          </a:prstGeom>
          <a:noFill/>
        </p:spPr>
        <p:txBody>
          <a:bodyPr wrap="square" rtlCol="0">
            <a:spAutoFit/>
          </a:bodyPr>
          <a:lstStyle/>
          <a:p>
            <a:r>
              <a:rPr lang="en-US" sz="1500" dirty="0">
                <a:solidFill>
                  <a:srgbClr val="FFFFFF"/>
                </a:solidFill>
                <a:latin typeface="Cambria Math" panose="02040503050406030204" pitchFamily="18" charset="0"/>
                <a:ea typeface="Cambria Math" panose="02040503050406030204" pitchFamily="18" charset="0"/>
              </a:rPr>
              <a:t>In the age of information, the ability to extract knowledge quickly is the true competitive advantage.</a:t>
            </a:r>
            <a:endParaRPr lang="en-US" sz="1500" dirty="0">
              <a:solidFill>
                <a:srgbClr val="FFFFFF"/>
              </a:solidFill>
              <a:latin typeface="Cambria Math" panose="02040503050406030204" pitchFamily="18" charset="0"/>
              <a:ea typeface="Cambria Math" panose="02040503050406030204" pitchFamily="18" charset="0"/>
              <a:cs typeface="Poppins" panose="00000500000000000000" pitchFamily="2" charset="0"/>
            </a:endParaRPr>
          </a:p>
        </p:txBody>
      </p:sp>
      <p:sp>
        <p:nvSpPr>
          <p:cNvPr id="25" name="TextBox 24">
            <a:extLst>
              <a:ext uri="{FF2B5EF4-FFF2-40B4-BE49-F238E27FC236}">
                <a16:creationId xmlns:a16="http://schemas.microsoft.com/office/drawing/2014/main" id="{E0943B66-6F49-465E-AAD2-6150C0BF9669}"/>
              </a:ext>
            </a:extLst>
          </p:cNvPr>
          <p:cNvSpPr txBox="1"/>
          <p:nvPr/>
        </p:nvSpPr>
        <p:spPr>
          <a:xfrm>
            <a:off x="875918" y="740796"/>
            <a:ext cx="2385217" cy="809004"/>
          </a:xfrm>
          <a:prstGeom prst="rect">
            <a:avLst/>
          </a:prstGeom>
          <a:noFill/>
        </p:spPr>
        <p:txBody>
          <a:bodyPr wrap="square" rtlCol="0">
            <a:spAutoFit/>
          </a:bodyPr>
          <a:lstStyle/>
          <a:p>
            <a:pPr>
              <a:lnSpc>
                <a:spcPct val="70000"/>
              </a:lnSpc>
            </a:pPr>
            <a:r>
              <a:rPr lang="en-IN" sz="3200" i="1" dirty="0">
                <a:solidFill>
                  <a:srgbClr val="FFCC00"/>
                </a:solidFill>
                <a:latin typeface="Berlin Sans FB Demi" panose="020E0802020502020306" pitchFamily="34" charset="0"/>
              </a:rPr>
              <a:t>Power </a:t>
            </a:r>
            <a:r>
              <a:rPr lang="en-IN" sz="3200" i="1" dirty="0">
                <a:solidFill>
                  <a:srgbClr val="00B0F0"/>
                </a:solidFill>
                <a:latin typeface="Berlin Sans FB Demi" panose="020E0802020502020306" pitchFamily="34" charset="0"/>
              </a:rPr>
              <a:t>of </a:t>
            </a:r>
            <a:r>
              <a:rPr lang="en-IN" sz="3200" i="1" dirty="0">
                <a:solidFill>
                  <a:schemeClr val="accent5">
                    <a:lumMod val="20000"/>
                    <a:lumOff val="80000"/>
                  </a:schemeClr>
                </a:solidFill>
                <a:latin typeface="Berlin Sans FB Demi" panose="020E0802020502020306" pitchFamily="34" charset="0"/>
              </a:rPr>
              <a:t>Knowledge</a:t>
            </a:r>
            <a:endParaRPr lang="en-US" sz="3200" b="1" spc="-300" dirty="0">
              <a:solidFill>
                <a:schemeClr val="accent5">
                  <a:lumMod val="20000"/>
                  <a:lumOff val="80000"/>
                </a:schemeClr>
              </a:solidFill>
              <a:latin typeface="Berlin Sans FB Demi" panose="020E0802020502020306" pitchFamily="34" charset="0"/>
              <a:cs typeface="Poppins" panose="00000500000000000000" pitchFamily="2" charset="0"/>
            </a:endParaRPr>
          </a:p>
        </p:txBody>
      </p:sp>
      <p:sp>
        <p:nvSpPr>
          <p:cNvPr id="26" name="TextBox 25">
            <a:extLst>
              <a:ext uri="{FF2B5EF4-FFF2-40B4-BE49-F238E27FC236}">
                <a16:creationId xmlns:a16="http://schemas.microsoft.com/office/drawing/2014/main" id="{115675BE-3888-495C-B677-BF3C54007913}"/>
              </a:ext>
            </a:extLst>
          </p:cNvPr>
          <p:cNvSpPr txBox="1"/>
          <p:nvPr/>
        </p:nvSpPr>
        <p:spPr>
          <a:xfrm>
            <a:off x="3428206" y="3386962"/>
            <a:ext cx="2385217" cy="809004"/>
          </a:xfrm>
          <a:prstGeom prst="rect">
            <a:avLst/>
          </a:prstGeom>
          <a:noFill/>
        </p:spPr>
        <p:txBody>
          <a:bodyPr wrap="square" rtlCol="0">
            <a:spAutoFit/>
          </a:bodyPr>
          <a:lstStyle/>
          <a:p>
            <a:pPr>
              <a:lnSpc>
                <a:spcPct val="70000"/>
              </a:lnSpc>
            </a:pPr>
            <a:r>
              <a:rPr lang="en-IN" sz="3200" i="1" dirty="0">
                <a:solidFill>
                  <a:srgbClr val="23AAAD"/>
                </a:solidFill>
                <a:latin typeface="Berlin Sans FB Demi" panose="020E0802020502020306" pitchFamily="34" charset="0"/>
              </a:rPr>
              <a:t>Clarity</a:t>
            </a:r>
            <a:r>
              <a:rPr lang="en-IN" sz="3200" i="1" dirty="0">
                <a:latin typeface="Berlin Sans FB Demi" panose="020E0802020502020306" pitchFamily="34" charset="0"/>
              </a:rPr>
              <a:t> </a:t>
            </a:r>
            <a:r>
              <a:rPr lang="en-IN" sz="3200" i="1" dirty="0">
                <a:solidFill>
                  <a:srgbClr val="FFFFFF"/>
                </a:solidFill>
                <a:latin typeface="Berlin Sans FB Demi" panose="020E0802020502020306" pitchFamily="34" charset="0"/>
              </a:rPr>
              <a:t>in</a:t>
            </a:r>
            <a:r>
              <a:rPr lang="en-IN" sz="3200" i="1" dirty="0">
                <a:latin typeface="Berlin Sans FB Demi" panose="020E0802020502020306" pitchFamily="34" charset="0"/>
              </a:rPr>
              <a:t> </a:t>
            </a:r>
            <a:r>
              <a:rPr lang="en-IN" sz="3200" i="1" dirty="0">
                <a:solidFill>
                  <a:schemeClr val="bg2">
                    <a:lumMod val="25000"/>
                  </a:schemeClr>
                </a:solidFill>
                <a:latin typeface="Berlin Sans FB Demi" panose="020E0802020502020306" pitchFamily="34" charset="0"/>
              </a:rPr>
              <a:t>Complexity</a:t>
            </a:r>
            <a:endParaRPr lang="en-US" sz="3200" i="1" spc="-300" dirty="0">
              <a:solidFill>
                <a:schemeClr val="bg2">
                  <a:lumMod val="25000"/>
                </a:schemeClr>
              </a:solidFill>
              <a:latin typeface="Berlin Sans FB Demi" panose="020E0802020502020306" pitchFamily="34" charset="0"/>
              <a:cs typeface="Poppins" panose="00000500000000000000" pitchFamily="2" charset="0"/>
            </a:endParaRPr>
          </a:p>
        </p:txBody>
      </p:sp>
      <p:sp>
        <p:nvSpPr>
          <p:cNvPr id="27" name="TextBox 26">
            <a:extLst>
              <a:ext uri="{FF2B5EF4-FFF2-40B4-BE49-F238E27FC236}">
                <a16:creationId xmlns:a16="http://schemas.microsoft.com/office/drawing/2014/main" id="{BD9A0F89-541A-4A3D-876D-8894E287882C}"/>
              </a:ext>
            </a:extLst>
          </p:cNvPr>
          <p:cNvSpPr txBox="1"/>
          <p:nvPr/>
        </p:nvSpPr>
        <p:spPr>
          <a:xfrm>
            <a:off x="3428206" y="4131130"/>
            <a:ext cx="2450080" cy="1015663"/>
          </a:xfrm>
          <a:prstGeom prst="rect">
            <a:avLst/>
          </a:prstGeom>
          <a:noFill/>
        </p:spPr>
        <p:txBody>
          <a:bodyPr wrap="square" rtlCol="0">
            <a:spAutoFit/>
          </a:bodyPr>
          <a:lstStyle/>
          <a:p>
            <a:r>
              <a:rPr lang="en-US" sz="1500" dirty="0">
                <a:solidFill>
                  <a:schemeClr val="bg1"/>
                </a:solidFill>
                <a:latin typeface="Cambria Math" panose="02040503050406030204" pitchFamily="18" charset="0"/>
                <a:ea typeface="Cambria Math" panose="02040503050406030204" pitchFamily="18" charset="0"/>
              </a:rPr>
              <a:t>In a world overflowing with information, the real power lies in clarity, and that’s what AI delivers.</a:t>
            </a:r>
            <a:endParaRPr lang="en-US" sz="1500" dirty="0">
              <a:solidFill>
                <a:schemeClr val="bg1"/>
              </a:solidFill>
              <a:latin typeface="Cambria Math" panose="02040503050406030204" pitchFamily="18" charset="0"/>
              <a:ea typeface="Cambria Math" panose="02040503050406030204" pitchFamily="18" charset="0"/>
              <a:cs typeface="Poppins" panose="00000500000000000000" pitchFamily="2" charset="0"/>
            </a:endParaRPr>
          </a:p>
        </p:txBody>
      </p:sp>
      <p:sp>
        <p:nvSpPr>
          <p:cNvPr id="28" name="TextBox 27">
            <a:extLst>
              <a:ext uri="{FF2B5EF4-FFF2-40B4-BE49-F238E27FC236}">
                <a16:creationId xmlns:a16="http://schemas.microsoft.com/office/drawing/2014/main" id="{B5F99C88-5EB4-45A7-9EB1-09ACD18E141A}"/>
              </a:ext>
            </a:extLst>
          </p:cNvPr>
          <p:cNvSpPr txBox="1"/>
          <p:nvPr/>
        </p:nvSpPr>
        <p:spPr>
          <a:xfrm>
            <a:off x="1253786" y="5917849"/>
            <a:ext cx="5049041" cy="646238"/>
          </a:xfrm>
          <a:prstGeom prst="rect">
            <a:avLst/>
          </a:prstGeom>
          <a:noFill/>
        </p:spPr>
        <p:txBody>
          <a:bodyPr wrap="square">
            <a:spAutoFit/>
          </a:bodyPr>
          <a:lstStyle/>
          <a:p>
            <a:r>
              <a:rPr lang="en-US" sz="1800" dirty="0"/>
              <a:t>Vehicle Rental Service – Manage vehicles, bookings, and availability</a:t>
            </a:r>
            <a:endParaRPr lang="en-IN" dirty="0"/>
          </a:p>
        </p:txBody>
      </p:sp>
      <p:sp>
        <p:nvSpPr>
          <p:cNvPr id="29" name="TextBox 28">
            <a:extLst>
              <a:ext uri="{FF2B5EF4-FFF2-40B4-BE49-F238E27FC236}">
                <a16:creationId xmlns:a16="http://schemas.microsoft.com/office/drawing/2014/main" id="{B7BB85FC-FB74-4DA0-942B-41AA2B4BD839}"/>
              </a:ext>
            </a:extLst>
          </p:cNvPr>
          <p:cNvSpPr txBox="1"/>
          <p:nvPr/>
        </p:nvSpPr>
        <p:spPr>
          <a:xfrm>
            <a:off x="6313716" y="2089935"/>
            <a:ext cx="5501949" cy="3416320"/>
          </a:xfrm>
          <a:prstGeom prst="rect">
            <a:avLst/>
          </a:prstGeom>
          <a:noFill/>
        </p:spPr>
        <p:txBody>
          <a:bodyPr wrap="square">
            <a:spAutoFit/>
          </a:bodyPr>
          <a:lstStyle/>
          <a:p>
            <a:r>
              <a:rPr lang="en-US" dirty="0"/>
              <a:t>The Vehicle Rental Service project is designed to simplify and automate the process of renting vehicles. It allows customers to search for available vehicles, make bookings, and manage their rentals seamlessly. Administrators can efficiently track vehicles, monitor availability, and handle bookings through a centralized system. By integrating features like authentication, secure data storage, and real-time updates, the project ensures reliability and convenience. This system benefits both customers and rental companies by improving efficiency, reducing errors, and enhancing overall user experience.</a:t>
            </a:r>
            <a:endParaRPr lang="en-IN" dirty="0"/>
          </a:p>
        </p:txBody>
      </p:sp>
      <p:sp>
        <p:nvSpPr>
          <p:cNvPr id="30" name="TextBox 29">
            <a:extLst>
              <a:ext uri="{FF2B5EF4-FFF2-40B4-BE49-F238E27FC236}">
                <a16:creationId xmlns:a16="http://schemas.microsoft.com/office/drawing/2014/main" id="{C7D36E10-0021-4492-9159-5F0E9FCE18BA}"/>
              </a:ext>
            </a:extLst>
          </p:cNvPr>
          <p:cNvSpPr txBox="1"/>
          <p:nvPr/>
        </p:nvSpPr>
        <p:spPr>
          <a:xfrm>
            <a:off x="6328574" y="680058"/>
            <a:ext cx="5154813" cy="1169551"/>
          </a:xfrm>
          <a:prstGeom prst="rect">
            <a:avLst/>
          </a:prstGeom>
          <a:noFill/>
        </p:spPr>
        <p:txBody>
          <a:bodyPr wrap="square" rtlCol="0">
            <a:spAutoFit/>
          </a:bodyPr>
          <a:lstStyle/>
          <a:p>
            <a:pPr>
              <a:lnSpc>
                <a:spcPct val="70000"/>
              </a:lnSpc>
            </a:pPr>
            <a:r>
              <a:rPr lang="en-US" sz="4800" b="1" spc="-300" dirty="0">
                <a:solidFill>
                  <a:srgbClr val="1B134C"/>
                </a:solidFill>
                <a:latin typeface="Poppins" panose="00000500000000000000" pitchFamily="2" charset="0"/>
                <a:cs typeface="Poppins" panose="00000500000000000000" pitchFamily="2" charset="0"/>
              </a:rPr>
              <a:t>Rental Cars</a:t>
            </a:r>
            <a:r>
              <a:rPr lang="en-US" sz="4800" b="1" spc="-300" dirty="0">
                <a:solidFill>
                  <a:srgbClr val="F39E34"/>
                </a:solidFill>
                <a:latin typeface="Poppins" panose="00000500000000000000" pitchFamily="2" charset="0"/>
                <a:cs typeface="Poppins" panose="00000500000000000000" pitchFamily="2" charset="0"/>
              </a:rPr>
              <a:t> SUMMARIZER</a:t>
            </a:r>
          </a:p>
        </p:txBody>
      </p:sp>
    </p:spTree>
    <p:extLst>
      <p:ext uri="{BB962C8B-B14F-4D97-AF65-F5344CB8AC3E}">
        <p14:creationId xmlns:p14="http://schemas.microsoft.com/office/powerpoint/2010/main" val="3368749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6C5D6E-75BE-3BF8-DDFF-AEFFFAB726E9}"/>
            </a:ext>
          </a:extLst>
        </p:cNvPr>
        <p:cNvGrpSpPr/>
        <p:nvPr/>
      </p:nvGrpSpPr>
      <p:grpSpPr>
        <a:xfrm>
          <a:off x="0" y="0"/>
          <a:ext cx="0" cy="0"/>
          <a:chOff x="0" y="0"/>
          <a:chExt cx="0" cy="0"/>
        </a:xfrm>
      </p:grpSpPr>
      <p:sp>
        <p:nvSpPr>
          <p:cNvPr id="5" name="Rectangle 4">
            <a:extLst>
              <a:ext uri="{FF2B5EF4-FFF2-40B4-BE49-F238E27FC236}">
                <a16:creationId xmlns:a16="http://schemas.microsoft.com/office/drawing/2014/main" id="{D57251C9-50E1-D6E7-1A31-0100DAF93BD5}"/>
              </a:ext>
            </a:extLst>
          </p:cNvPr>
          <p:cNvSpPr/>
          <p:nvPr/>
        </p:nvSpPr>
        <p:spPr>
          <a:xfrm>
            <a:off x="0" y="5871188"/>
            <a:ext cx="3428206" cy="69740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100"/>
          </a:p>
        </p:txBody>
      </p:sp>
      <p:grpSp>
        <p:nvGrpSpPr>
          <p:cNvPr id="19" name="Group 18">
            <a:extLst>
              <a:ext uri="{FF2B5EF4-FFF2-40B4-BE49-F238E27FC236}">
                <a16:creationId xmlns:a16="http://schemas.microsoft.com/office/drawing/2014/main" id="{5337761C-828E-FF7C-E1DA-E59A8E2AF68F}"/>
              </a:ext>
            </a:extLst>
          </p:cNvPr>
          <p:cNvGrpSpPr/>
          <p:nvPr/>
        </p:nvGrpSpPr>
        <p:grpSpPr>
          <a:xfrm>
            <a:off x="732633" y="6026099"/>
            <a:ext cx="4886323" cy="388987"/>
            <a:chOff x="618333" y="6026099"/>
            <a:chExt cx="4886323" cy="388987"/>
          </a:xfrm>
        </p:grpSpPr>
        <p:sp>
          <p:nvSpPr>
            <p:cNvPr id="6" name="TextBox 5">
              <a:extLst>
                <a:ext uri="{FF2B5EF4-FFF2-40B4-BE49-F238E27FC236}">
                  <a16:creationId xmlns:a16="http://schemas.microsoft.com/office/drawing/2014/main" id="{7B643686-7E6A-4CFC-EB4B-F0BC1CE50BFB}"/>
                </a:ext>
              </a:extLst>
            </p:cNvPr>
            <p:cNvSpPr txBox="1"/>
            <p:nvPr/>
          </p:nvSpPr>
          <p:spPr>
            <a:xfrm>
              <a:off x="1123157" y="6050614"/>
              <a:ext cx="4381499" cy="338554"/>
            </a:xfrm>
            <a:prstGeom prst="rect">
              <a:avLst/>
            </a:prstGeom>
            <a:noFill/>
          </p:spPr>
          <p:txBody>
            <a:bodyPr wrap="square" rtlCol="0">
              <a:spAutoFit/>
            </a:bodyPr>
            <a:lstStyle/>
            <a:p>
              <a:endParaRPr lang="en-US" sz="1600" dirty="0">
                <a:solidFill>
                  <a:srgbClr val="1B134C"/>
                </a:solidFill>
                <a:latin typeface="Poppins" panose="00000500000000000000" pitchFamily="2" charset="0"/>
                <a:cs typeface="Poppins" panose="00000500000000000000" pitchFamily="2" charset="0"/>
              </a:endParaRPr>
            </a:p>
          </p:txBody>
        </p:sp>
        <p:pic>
          <p:nvPicPr>
            <p:cNvPr id="8" name="Graphic 7">
              <a:extLst>
                <a:ext uri="{FF2B5EF4-FFF2-40B4-BE49-F238E27FC236}">
                  <a16:creationId xmlns:a16="http://schemas.microsoft.com/office/drawing/2014/main" id="{DB8019E4-3052-E355-AC05-A6B236742C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8333" y="6026099"/>
              <a:ext cx="353218" cy="388987"/>
            </a:xfrm>
            <a:prstGeom prst="rect">
              <a:avLst/>
            </a:prstGeom>
          </p:spPr>
        </p:pic>
        <p:cxnSp>
          <p:nvCxnSpPr>
            <p:cNvPr id="10" name="Straight Connector 9">
              <a:extLst>
                <a:ext uri="{FF2B5EF4-FFF2-40B4-BE49-F238E27FC236}">
                  <a16:creationId xmlns:a16="http://schemas.microsoft.com/office/drawing/2014/main" id="{0EA24FC2-CF6A-5B4D-1C5F-4C0CC5ABE0AB}"/>
                </a:ext>
              </a:extLst>
            </p:cNvPr>
            <p:cNvCxnSpPr/>
            <p:nvPr/>
          </p:nvCxnSpPr>
          <p:spPr>
            <a:xfrm>
              <a:off x="1123157" y="6026099"/>
              <a:ext cx="0" cy="388987"/>
            </a:xfrm>
            <a:prstGeom prst="line">
              <a:avLst/>
            </a:prstGeom>
          </p:spPr>
          <p:style>
            <a:lnRef idx="3">
              <a:schemeClr val="dk1"/>
            </a:lnRef>
            <a:fillRef idx="0">
              <a:schemeClr val="dk1"/>
            </a:fillRef>
            <a:effectRef idx="2">
              <a:schemeClr val="dk1"/>
            </a:effectRef>
            <a:fontRef idx="minor">
              <a:schemeClr val="tx1"/>
            </a:fontRef>
          </p:style>
        </p:cxnSp>
      </p:grpSp>
      <p:sp>
        <p:nvSpPr>
          <p:cNvPr id="11" name="TextBox 10">
            <a:extLst>
              <a:ext uri="{FF2B5EF4-FFF2-40B4-BE49-F238E27FC236}">
                <a16:creationId xmlns:a16="http://schemas.microsoft.com/office/drawing/2014/main" id="{83335217-7D2D-3A92-6CFA-B96DAA7B6CCC}"/>
              </a:ext>
            </a:extLst>
          </p:cNvPr>
          <p:cNvSpPr txBox="1"/>
          <p:nvPr/>
        </p:nvSpPr>
        <p:spPr>
          <a:xfrm>
            <a:off x="1042989" y="1902732"/>
            <a:ext cx="4575967" cy="1815882"/>
          </a:xfrm>
          <a:prstGeom prst="rect">
            <a:avLst/>
          </a:prstGeom>
          <a:noFill/>
        </p:spPr>
        <p:txBody>
          <a:bodyPr wrap="square" rtlCol="0">
            <a:spAutoFit/>
          </a:bodyPr>
          <a:lstStyle/>
          <a:p>
            <a:r>
              <a:rPr lang="en-US" sz="1400" dirty="0">
                <a:solidFill>
                  <a:schemeClr val="bg1"/>
                </a:solidFill>
                <a:latin typeface="Poppins" panose="00000500000000000000" pitchFamily="2" charset="0"/>
                <a:cs typeface="Poppins" panose="00000500000000000000" pitchFamily="2" charset="0"/>
              </a:rPr>
              <a:t>Lorem Ipsum is simply dummy text of the printing and typesetting industry. Lorem Ipsum has been the industry's standard dummy text ever since the 1500s, when an unknown printer took a galley of type and scrambled it to make a type specimen book. It has survived not only five centuries, but also the leap into electronic typesetting, remaining essentially unchanged.</a:t>
            </a:r>
          </a:p>
        </p:txBody>
      </p:sp>
      <p:sp>
        <p:nvSpPr>
          <p:cNvPr id="14" name="TextBox 13">
            <a:extLst>
              <a:ext uri="{FF2B5EF4-FFF2-40B4-BE49-F238E27FC236}">
                <a16:creationId xmlns:a16="http://schemas.microsoft.com/office/drawing/2014/main" id="{0A41214E-DA30-18B9-9279-561310A407E1}"/>
              </a:ext>
            </a:extLst>
          </p:cNvPr>
          <p:cNvSpPr txBox="1"/>
          <p:nvPr/>
        </p:nvSpPr>
        <p:spPr>
          <a:xfrm>
            <a:off x="732633" y="509416"/>
            <a:ext cx="4381499" cy="1686616"/>
          </a:xfrm>
          <a:prstGeom prst="rect">
            <a:avLst/>
          </a:prstGeom>
          <a:noFill/>
        </p:spPr>
        <p:txBody>
          <a:bodyPr wrap="square" rtlCol="0">
            <a:spAutoFit/>
          </a:bodyPr>
          <a:lstStyle/>
          <a:p>
            <a:pPr>
              <a:lnSpc>
                <a:spcPct val="70000"/>
              </a:lnSpc>
            </a:pPr>
            <a:r>
              <a:rPr lang="en-US" sz="4800" b="1" spc="-300" dirty="0">
                <a:solidFill>
                  <a:schemeClr val="bg1"/>
                </a:solidFill>
                <a:latin typeface="Poppins" panose="00000500000000000000" pitchFamily="2" charset="0"/>
                <a:cs typeface="Poppins" panose="00000500000000000000" pitchFamily="2" charset="0"/>
              </a:rPr>
              <a:t>Some Text </a:t>
            </a:r>
            <a:r>
              <a:rPr lang="en-US" sz="4000" b="1" spc="-300" dirty="0">
                <a:solidFill>
                  <a:schemeClr val="bg1"/>
                </a:solidFill>
                <a:latin typeface="Poppins" panose="00000500000000000000" pitchFamily="2" charset="0"/>
                <a:cs typeface="Poppins" panose="00000500000000000000" pitchFamily="2" charset="0"/>
              </a:rPr>
              <a:t>H</a:t>
            </a:r>
            <a:r>
              <a:rPr lang="en-IN" sz="4000" b="1" dirty="0"/>
              <a:t>Tech Stack</a:t>
            </a:r>
            <a:r>
              <a:rPr lang="en-IN" sz="4000" dirty="0"/>
              <a:t> </a:t>
            </a:r>
            <a:r>
              <a:rPr lang="en-US" sz="4800" b="1" spc="-300" dirty="0">
                <a:solidFill>
                  <a:schemeClr val="bg1"/>
                </a:solidFill>
                <a:latin typeface="Poppins" panose="00000500000000000000" pitchFamily="2" charset="0"/>
                <a:cs typeface="Poppins" panose="00000500000000000000" pitchFamily="2" charset="0"/>
              </a:rPr>
              <a:t>e</a:t>
            </a:r>
          </a:p>
          <a:p>
            <a:pPr>
              <a:lnSpc>
                <a:spcPct val="70000"/>
              </a:lnSpc>
            </a:pPr>
            <a:r>
              <a:rPr lang="en-US" sz="4800" b="1" spc="-300" dirty="0">
                <a:solidFill>
                  <a:schemeClr val="bg1"/>
                </a:solidFill>
                <a:latin typeface="Poppins" panose="00000500000000000000" pitchFamily="2" charset="0"/>
                <a:cs typeface="Poppins" panose="00000500000000000000" pitchFamily="2" charset="0"/>
              </a:rPr>
              <a:t>re</a:t>
            </a:r>
          </a:p>
        </p:txBody>
      </p:sp>
      <p:sp>
        <p:nvSpPr>
          <p:cNvPr id="12" name="TextBox 11">
            <a:extLst>
              <a:ext uri="{FF2B5EF4-FFF2-40B4-BE49-F238E27FC236}">
                <a16:creationId xmlns:a16="http://schemas.microsoft.com/office/drawing/2014/main" id="{1D044F24-65A7-4DE4-B83C-86B699147684}"/>
              </a:ext>
            </a:extLst>
          </p:cNvPr>
          <p:cNvSpPr txBox="1"/>
          <p:nvPr/>
        </p:nvSpPr>
        <p:spPr>
          <a:xfrm>
            <a:off x="973350" y="306089"/>
            <a:ext cx="9291211" cy="650243"/>
          </a:xfrm>
          <a:prstGeom prst="rect">
            <a:avLst/>
          </a:prstGeom>
          <a:noFill/>
        </p:spPr>
        <p:txBody>
          <a:bodyPr wrap="square" rtlCol="0">
            <a:spAutoFit/>
          </a:bodyPr>
          <a:lstStyle/>
          <a:p>
            <a:pPr>
              <a:lnSpc>
                <a:spcPct val="70000"/>
              </a:lnSpc>
            </a:pPr>
            <a:r>
              <a:rPr lang="en-IN" sz="4800" b="1" u="sng" dirty="0"/>
              <a:t>Project Setup &amp; Architecture:</a:t>
            </a:r>
            <a:endParaRPr lang="en-US" sz="4800" b="1" u="sng" spc="-300" dirty="0">
              <a:solidFill>
                <a:srgbClr val="1B134C"/>
              </a:solidFill>
              <a:latin typeface="Poppins" panose="00000500000000000000" pitchFamily="2" charset="0"/>
              <a:cs typeface="Poppins" panose="00000500000000000000" pitchFamily="2" charset="0"/>
            </a:endParaRPr>
          </a:p>
        </p:txBody>
      </p:sp>
      <p:sp>
        <p:nvSpPr>
          <p:cNvPr id="9" name="Rectangle 3">
            <a:extLst>
              <a:ext uri="{FF2B5EF4-FFF2-40B4-BE49-F238E27FC236}">
                <a16:creationId xmlns:a16="http://schemas.microsoft.com/office/drawing/2014/main" id="{1AD73AEC-9334-4B97-8ED6-4B20FEDD33B0}"/>
              </a:ext>
            </a:extLst>
          </p:cNvPr>
          <p:cNvSpPr>
            <a:spLocks noChangeArrowheads="1"/>
          </p:cNvSpPr>
          <p:nvPr/>
        </p:nvSpPr>
        <p:spPr bwMode="auto">
          <a:xfrm>
            <a:off x="1042989" y="1842447"/>
            <a:ext cx="9738194"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err="1">
                <a:ln>
                  <a:noFill/>
                </a:ln>
                <a:solidFill>
                  <a:schemeClr val="tx1"/>
                </a:solidFill>
                <a:effectLst/>
                <a:latin typeface="Arial" panose="020B0604020202020204" pitchFamily="34" charset="0"/>
              </a:rPr>
              <a:t>Venv</a:t>
            </a:r>
            <a:r>
              <a:rPr kumimoji="0" lang="en-US" altLang="en-US" sz="2400" b="0" i="0" u="none" strike="noStrike" cap="none" normalizeH="0" baseline="0" dirty="0">
                <a:ln>
                  <a:noFill/>
                </a:ln>
                <a:solidFill>
                  <a:schemeClr val="tx1"/>
                </a:solidFill>
                <a:effectLst/>
                <a:latin typeface="Arial" panose="020B0604020202020204" pitchFamily="34" charset="0"/>
              </a:rPr>
              <a:t> – Virtual environment for dependencies</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err="1">
                <a:ln>
                  <a:noFill/>
                </a:ln>
                <a:solidFill>
                  <a:schemeClr val="tx1"/>
                </a:solidFill>
                <a:effectLst/>
                <a:latin typeface="Arial" panose="020B0604020202020204" pitchFamily="34" charset="0"/>
              </a:rPr>
              <a:t>FastAPI</a:t>
            </a:r>
            <a:r>
              <a:rPr kumimoji="0" lang="en-US" altLang="en-US" sz="2400" b="0" i="0" u="none" strike="noStrike" cap="none" normalizeH="0" baseline="0" dirty="0">
                <a:ln>
                  <a:noFill/>
                </a:ln>
                <a:solidFill>
                  <a:schemeClr val="tx1"/>
                </a:solidFill>
                <a:effectLst/>
                <a:latin typeface="Arial" panose="020B0604020202020204" pitchFamily="34" charset="0"/>
              </a:rPr>
              <a:t> – High-performance backend framework</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MongoDB</a:t>
            </a:r>
            <a:r>
              <a:rPr kumimoji="0" lang="en-US" altLang="en-US" sz="2400" b="0" i="0" u="none" strike="noStrike" cap="none" normalizeH="0" baseline="0" dirty="0">
                <a:ln>
                  <a:noFill/>
                </a:ln>
                <a:solidFill>
                  <a:schemeClr val="tx1"/>
                </a:solidFill>
                <a:effectLst/>
                <a:latin typeface="Arial" panose="020B0604020202020204" pitchFamily="34" charset="0"/>
              </a:rPr>
              <a:t> – NoSQL database for vehicles, bookings, and customers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JWT</a:t>
            </a:r>
            <a:r>
              <a:rPr kumimoji="0" lang="en-US" altLang="en-US" sz="2400" b="0" i="0" u="none" strike="noStrike" cap="none" normalizeH="0" baseline="0" dirty="0">
                <a:ln>
                  <a:noFill/>
                </a:ln>
                <a:solidFill>
                  <a:schemeClr val="tx1"/>
                </a:solidFill>
                <a:effectLst/>
                <a:latin typeface="Arial" panose="020B0604020202020204" pitchFamily="34" charset="0"/>
              </a:rPr>
              <a:t> – Secure authentication &amp; authorization</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err="1">
                <a:ln>
                  <a:noFill/>
                </a:ln>
                <a:solidFill>
                  <a:schemeClr val="tx1"/>
                </a:solidFill>
                <a:effectLst/>
                <a:latin typeface="Arial" panose="020B0604020202020204" pitchFamily="34" charset="0"/>
              </a:rPr>
              <a:t>Pydantic</a:t>
            </a:r>
            <a:r>
              <a:rPr kumimoji="0" lang="en-US" altLang="en-US" sz="2400" b="0" i="0" u="none" strike="noStrike" cap="none" normalizeH="0" baseline="0" dirty="0">
                <a:ln>
                  <a:noFill/>
                </a:ln>
                <a:solidFill>
                  <a:schemeClr val="tx1"/>
                </a:solidFill>
                <a:effectLst/>
                <a:latin typeface="Arial" panose="020B0604020202020204" pitchFamily="34" charset="0"/>
              </a:rPr>
              <a:t> – Data validation &amp; schema modeling</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Logging</a:t>
            </a:r>
            <a:r>
              <a:rPr kumimoji="0" lang="en-US" altLang="en-US" sz="2400" b="0" i="0" u="none" strike="noStrike" cap="none" normalizeH="0" baseline="0" dirty="0">
                <a:ln>
                  <a:noFill/>
                </a:ln>
                <a:solidFill>
                  <a:schemeClr val="tx1"/>
                </a:solidFill>
                <a:effectLst/>
                <a:latin typeface="Arial" panose="020B0604020202020204" pitchFamily="34" charset="0"/>
              </a:rPr>
              <a:t> – Request &amp; error tracking</a:t>
            </a: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Payment Gateway</a:t>
            </a:r>
            <a:r>
              <a:rPr kumimoji="0" lang="en-US" altLang="en-US" sz="2400" b="0" i="0" u="none" strike="noStrike" cap="none" normalizeH="0" baseline="0" dirty="0">
                <a:ln>
                  <a:noFill/>
                </a:ln>
                <a:solidFill>
                  <a:schemeClr val="tx1"/>
                </a:solidFill>
                <a:effectLst/>
                <a:latin typeface="Arial" panose="020B0604020202020204" pitchFamily="34" charset="0"/>
              </a:rPr>
              <a:t> – Stripe / </a:t>
            </a:r>
            <a:r>
              <a:rPr kumimoji="0" lang="en-US" altLang="en-US" sz="2400" b="0" i="0" u="none" strike="noStrike" cap="none" normalizeH="0" baseline="0" dirty="0" err="1">
                <a:ln>
                  <a:noFill/>
                </a:ln>
                <a:solidFill>
                  <a:schemeClr val="tx1"/>
                </a:solidFill>
                <a:effectLst/>
                <a:latin typeface="Arial" panose="020B0604020202020204" pitchFamily="34" charset="0"/>
              </a:rPr>
              <a:t>Razorpay</a:t>
            </a:r>
            <a:r>
              <a:rPr kumimoji="0" lang="en-US" altLang="en-US" sz="2400" b="0" i="0" u="none" strike="noStrike" cap="none" normalizeH="0" baseline="0" dirty="0">
                <a:ln>
                  <a:noFill/>
                </a:ln>
                <a:solidFill>
                  <a:schemeClr val="tx1"/>
                </a:solidFill>
                <a:effectLst/>
                <a:latin typeface="Arial" panose="020B0604020202020204" pitchFamily="34" charset="0"/>
              </a:rPr>
              <a:t> integration</a:t>
            </a:r>
          </a:p>
        </p:txBody>
      </p:sp>
      <p:grpSp>
        <p:nvGrpSpPr>
          <p:cNvPr id="15" name="Group 14">
            <a:extLst>
              <a:ext uri="{FF2B5EF4-FFF2-40B4-BE49-F238E27FC236}">
                <a16:creationId xmlns:a16="http://schemas.microsoft.com/office/drawing/2014/main" id="{D06AE06C-8526-48E7-AD10-B30DAC7D78A9}"/>
              </a:ext>
            </a:extLst>
          </p:cNvPr>
          <p:cNvGrpSpPr/>
          <p:nvPr/>
        </p:nvGrpSpPr>
        <p:grpSpPr>
          <a:xfrm>
            <a:off x="748168" y="5933085"/>
            <a:ext cx="4886323" cy="830997"/>
            <a:chOff x="618333" y="5999587"/>
            <a:chExt cx="4886323" cy="830997"/>
          </a:xfrm>
        </p:grpSpPr>
        <p:sp>
          <p:nvSpPr>
            <p:cNvPr id="16" name="TextBox 15">
              <a:extLst>
                <a:ext uri="{FF2B5EF4-FFF2-40B4-BE49-F238E27FC236}">
                  <a16:creationId xmlns:a16="http://schemas.microsoft.com/office/drawing/2014/main" id="{F2323B50-8D79-43E1-8CC7-C4652FC2F97B}"/>
                </a:ext>
              </a:extLst>
            </p:cNvPr>
            <p:cNvSpPr txBox="1"/>
            <p:nvPr/>
          </p:nvSpPr>
          <p:spPr>
            <a:xfrm>
              <a:off x="1123157" y="5999587"/>
              <a:ext cx="4381499" cy="830997"/>
            </a:xfrm>
            <a:prstGeom prst="rect">
              <a:avLst/>
            </a:prstGeom>
            <a:noFill/>
          </p:spPr>
          <p:txBody>
            <a:bodyPr wrap="square" rtlCol="0">
              <a:spAutoFit/>
            </a:bodyPr>
            <a:lstStyle/>
            <a:p>
              <a:r>
                <a:rPr lang="en-US" sz="1600" dirty="0"/>
                <a:t>Vehicle Rental Service – Manage vehicles, bookings, and availability.</a:t>
              </a:r>
              <a:endParaRPr lang="en-US" sz="1600" b="1" dirty="0">
                <a:solidFill>
                  <a:srgbClr val="1B134C"/>
                </a:solidFill>
                <a:latin typeface="Poppins" panose="00000500000000000000" pitchFamily="2" charset="0"/>
                <a:cs typeface="Poppins" panose="00000500000000000000" pitchFamily="2" charset="0"/>
              </a:endParaRPr>
            </a:p>
            <a:p>
              <a:endParaRPr lang="en-US" sz="1600" b="1" dirty="0">
                <a:solidFill>
                  <a:srgbClr val="1B134C"/>
                </a:solidFill>
                <a:latin typeface="Poppins" panose="00000500000000000000" pitchFamily="2" charset="0"/>
                <a:cs typeface="Poppins" panose="00000500000000000000" pitchFamily="2" charset="0"/>
              </a:endParaRPr>
            </a:p>
          </p:txBody>
        </p:sp>
        <p:pic>
          <p:nvPicPr>
            <p:cNvPr id="17" name="Graphic 16">
              <a:extLst>
                <a:ext uri="{FF2B5EF4-FFF2-40B4-BE49-F238E27FC236}">
                  <a16:creationId xmlns:a16="http://schemas.microsoft.com/office/drawing/2014/main" id="{157A4AF6-0D77-4F3F-9DF4-C028391E63E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8333" y="6026099"/>
              <a:ext cx="353218" cy="388987"/>
            </a:xfrm>
            <a:prstGeom prst="rect">
              <a:avLst/>
            </a:prstGeom>
          </p:spPr>
        </p:pic>
        <p:cxnSp>
          <p:nvCxnSpPr>
            <p:cNvPr id="18" name="Straight Connector 17">
              <a:extLst>
                <a:ext uri="{FF2B5EF4-FFF2-40B4-BE49-F238E27FC236}">
                  <a16:creationId xmlns:a16="http://schemas.microsoft.com/office/drawing/2014/main" id="{74B0C0A6-6776-4D5E-B4E2-693A3DC2A1A2}"/>
                </a:ext>
              </a:extLst>
            </p:cNvPr>
            <p:cNvCxnSpPr/>
            <p:nvPr/>
          </p:nvCxnSpPr>
          <p:spPr>
            <a:xfrm>
              <a:off x="1123157" y="6026099"/>
              <a:ext cx="0" cy="388987"/>
            </a:xfrm>
            <a:prstGeom prst="line">
              <a:avLst/>
            </a:prstGeom>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3018656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088F8-073A-5FCF-7308-2EC60CDF3639}"/>
            </a:ext>
          </a:extLst>
        </p:cNvPr>
        <p:cNvGrpSpPr/>
        <p:nvPr/>
      </p:nvGrpSpPr>
      <p:grpSpPr>
        <a:xfrm>
          <a:off x="0" y="0"/>
          <a:ext cx="0" cy="0"/>
          <a:chOff x="0" y="0"/>
          <a:chExt cx="0" cy="0"/>
        </a:xfrm>
      </p:grpSpPr>
      <p:grpSp>
        <p:nvGrpSpPr>
          <p:cNvPr id="13" name="Group 12">
            <a:extLst>
              <a:ext uri="{FF2B5EF4-FFF2-40B4-BE49-F238E27FC236}">
                <a16:creationId xmlns:a16="http://schemas.microsoft.com/office/drawing/2014/main" id="{A13A0819-0D3C-02E0-6DBB-4E9689E40008}"/>
              </a:ext>
            </a:extLst>
          </p:cNvPr>
          <p:cNvGrpSpPr/>
          <p:nvPr/>
        </p:nvGrpSpPr>
        <p:grpSpPr>
          <a:xfrm>
            <a:off x="732633" y="5999587"/>
            <a:ext cx="4886323" cy="830997"/>
            <a:chOff x="618333" y="5999587"/>
            <a:chExt cx="4886323" cy="830997"/>
          </a:xfrm>
        </p:grpSpPr>
        <p:sp>
          <p:nvSpPr>
            <p:cNvPr id="14" name="TextBox 13">
              <a:extLst>
                <a:ext uri="{FF2B5EF4-FFF2-40B4-BE49-F238E27FC236}">
                  <a16:creationId xmlns:a16="http://schemas.microsoft.com/office/drawing/2014/main" id="{C27F195B-8CF8-2175-9BC5-9CE49FA48C1C}"/>
                </a:ext>
              </a:extLst>
            </p:cNvPr>
            <p:cNvSpPr txBox="1"/>
            <p:nvPr/>
          </p:nvSpPr>
          <p:spPr>
            <a:xfrm>
              <a:off x="1123157" y="5999587"/>
              <a:ext cx="4381499" cy="830997"/>
            </a:xfrm>
            <a:prstGeom prst="rect">
              <a:avLst/>
            </a:prstGeom>
            <a:noFill/>
          </p:spPr>
          <p:txBody>
            <a:bodyPr wrap="square" rtlCol="0">
              <a:spAutoFit/>
            </a:bodyPr>
            <a:lstStyle/>
            <a:p>
              <a:r>
                <a:rPr lang="en-US" sz="1600" dirty="0"/>
                <a:t>Vehicle Rental Service – Manage vehicles, bookings, and availability.</a:t>
              </a:r>
              <a:endParaRPr lang="en-US" sz="1600" b="1" dirty="0">
                <a:solidFill>
                  <a:srgbClr val="1B134C"/>
                </a:solidFill>
                <a:latin typeface="Poppins" panose="00000500000000000000" pitchFamily="2" charset="0"/>
                <a:cs typeface="Poppins" panose="00000500000000000000" pitchFamily="2" charset="0"/>
              </a:endParaRPr>
            </a:p>
            <a:p>
              <a:endParaRPr lang="en-US" sz="1600" dirty="0">
                <a:solidFill>
                  <a:srgbClr val="1B134C"/>
                </a:solidFill>
                <a:latin typeface="Poppins" panose="00000500000000000000" pitchFamily="2" charset="0"/>
                <a:cs typeface="Poppins" panose="00000500000000000000" pitchFamily="2" charset="0"/>
              </a:endParaRPr>
            </a:p>
          </p:txBody>
        </p:sp>
        <p:pic>
          <p:nvPicPr>
            <p:cNvPr id="15" name="Graphic 14">
              <a:extLst>
                <a:ext uri="{FF2B5EF4-FFF2-40B4-BE49-F238E27FC236}">
                  <a16:creationId xmlns:a16="http://schemas.microsoft.com/office/drawing/2014/main" id="{3FE5C1F2-A290-1FBE-0BC2-EC5F0E887A2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18333" y="6026099"/>
              <a:ext cx="353218" cy="388987"/>
            </a:xfrm>
            <a:prstGeom prst="rect">
              <a:avLst/>
            </a:prstGeom>
          </p:spPr>
        </p:pic>
        <p:cxnSp>
          <p:nvCxnSpPr>
            <p:cNvPr id="16" name="Straight Connector 15">
              <a:extLst>
                <a:ext uri="{FF2B5EF4-FFF2-40B4-BE49-F238E27FC236}">
                  <a16:creationId xmlns:a16="http://schemas.microsoft.com/office/drawing/2014/main" id="{F33F2914-AE79-DECF-8393-B159B3697381}"/>
                </a:ext>
              </a:extLst>
            </p:cNvPr>
            <p:cNvCxnSpPr/>
            <p:nvPr/>
          </p:nvCxnSpPr>
          <p:spPr>
            <a:xfrm>
              <a:off x="1123157" y="6026099"/>
              <a:ext cx="0" cy="388987"/>
            </a:xfrm>
            <a:prstGeom prst="line">
              <a:avLst/>
            </a:prstGeom>
          </p:spPr>
          <p:style>
            <a:lnRef idx="3">
              <a:schemeClr val="dk1"/>
            </a:lnRef>
            <a:fillRef idx="0">
              <a:schemeClr val="dk1"/>
            </a:fillRef>
            <a:effectRef idx="2">
              <a:schemeClr val="dk1"/>
            </a:effectRef>
            <a:fontRef idx="minor">
              <a:schemeClr val="tx1"/>
            </a:fontRef>
          </p:style>
        </p:cxnSp>
      </p:grpSp>
      <p:sp>
        <p:nvSpPr>
          <p:cNvPr id="20" name="TextBox 19">
            <a:extLst>
              <a:ext uri="{FF2B5EF4-FFF2-40B4-BE49-F238E27FC236}">
                <a16:creationId xmlns:a16="http://schemas.microsoft.com/office/drawing/2014/main" id="{F99E610D-61C6-42A9-A4C1-EFF77B750D80}"/>
              </a:ext>
            </a:extLst>
          </p:cNvPr>
          <p:cNvSpPr txBox="1"/>
          <p:nvPr/>
        </p:nvSpPr>
        <p:spPr>
          <a:xfrm>
            <a:off x="656433" y="223903"/>
            <a:ext cx="6098720" cy="830997"/>
          </a:xfrm>
          <a:prstGeom prst="rect">
            <a:avLst/>
          </a:prstGeom>
          <a:noFill/>
        </p:spPr>
        <p:txBody>
          <a:bodyPr wrap="square">
            <a:spAutoFit/>
          </a:bodyPr>
          <a:lstStyle/>
          <a:p>
            <a:r>
              <a:rPr lang="en-IN" sz="4800" b="1" dirty="0"/>
              <a:t>Project Structure</a:t>
            </a:r>
            <a:endParaRPr lang="en-IN" sz="4800" dirty="0"/>
          </a:p>
        </p:txBody>
      </p:sp>
      <p:sp>
        <p:nvSpPr>
          <p:cNvPr id="6" name="Rectangle 2">
            <a:extLst>
              <a:ext uri="{FF2B5EF4-FFF2-40B4-BE49-F238E27FC236}">
                <a16:creationId xmlns:a16="http://schemas.microsoft.com/office/drawing/2014/main" id="{D99EAD41-B6D1-4548-94EE-17603A121A8D}"/>
              </a:ext>
            </a:extLst>
          </p:cNvPr>
          <p:cNvSpPr>
            <a:spLocks noChangeArrowheads="1"/>
          </p:cNvSpPr>
          <p:nvPr/>
        </p:nvSpPr>
        <p:spPr bwMode="auto">
          <a:xfrm>
            <a:off x="732633" y="1079415"/>
            <a:ext cx="11394049"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none" strike="noStrike" cap="none" normalizeH="0" baseline="0" dirty="0">
                <a:ln>
                  <a:noFill/>
                </a:ln>
                <a:solidFill>
                  <a:schemeClr val="tx1"/>
                </a:solidFill>
                <a:effectLst/>
                <a:latin typeface="Arial" panose="020B0604020202020204" pitchFamily="34" charset="0"/>
              </a:rPr>
              <a:t> </a:t>
            </a:r>
            <a:r>
              <a:rPr kumimoji="0" lang="en-US" altLang="en-US" sz="2800" b="1" i="0" u="none" strike="noStrike" cap="none" normalizeH="0" baseline="0" dirty="0">
                <a:ln>
                  <a:noFill/>
                </a:ln>
                <a:solidFill>
                  <a:schemeClr val="tx1"/>
                </a:solidFill>
                <a:effectLst/>
                <a:latin typeface="Arial" panose="020B0604020202020204" pitchFamily="34" charset="0"/>
              </a:rPr>
              <a:t>main.py</a:t>
            </a:r>
            <a:r>
              <a:rPr kumimoji="0" lang="en-US" altLang="en-US" sz="2800" b="0" i="0" u="none" strike="noStrike" cap="none" normalizeH="0" baseline="0" dirty="0">
                <a:ln>
                  <a:noFill/>
                </a:ln>
                <a:solidFill>
                  <a:schemeClr val="tx1"/>
                </a:solidFill>
                <a:effectLst/>
                <a:latin typeface="Arial" panose="020B0604020202020204" pitchFamily="34" charset="0"/>
              </a:rPr>
              <a:t> – Entry point (includes routers)</a:t>
            </a:r>
          </a:p>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Arial" panose="020B0604020202020204" pitchFamily="34" charset="0"/>
              </a:rPr>
              <a:t> app/database.py</a:t>
            </a:r>
            <a:r>
              <a:rPr kumimoji="0" lang="en-US" altLang="en-US" sz="2800" b="0" i="0" u="none" strike="noStrike" cap="none" normalizeH="0" baseline="0" dirty="0">
                <a:ln>
                  <a:noFill/>
                </a:ln>
                <a:solidFill>
                  <a:schemeClr val="tx1"/>
                </a:solidFill>
                <a:effectLst/>
                <a:latin typeface="Arial" panose="020B0604020202020204" pitchFamily="34" charset="0"/>
              </a:rPr>
              <a:t> – Database connection (MongoDB)</a:t>
            </a:r>
          </a:p>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Arial" panose="020B0604020202020204" pitchFamily="34" charset="0"/>
              </a:rPr>
              <a:t> app/models.py</a:t>
            </a:r>
            <a:r>
              <a:rPr kumimoji="0" lang="en-US" altLang="en-US" sz="2800" b="0" i="0" u="none" strike="noStrike" cap="none" normalizeH="0" baseline="0" dirty="0">
                <a:ln>
                  <a:noFill/>
                </a:ln>
                <a:solidFill>
                  <a:schemeClr val="tx1"/>
                </a:solidFill>
                <a:effectLst/>
                <a:latin typeface="Arial" panose="020B0604020202020204" pitchFamily="34" charset="0"/>
              </a:rPr>
              <a:t> – </a:t>
            </a:r>
            <a:r>
              <a:rPr kumimoji="0" lang="en-US" altLang="en-US" sz="2800" b="0" i="0" u="none" strike="noStrike" cap="none" normalizeH="0" baseline="0" dirty="0" err="1">
                <a:ln>
                  <a:noFill/>
                </a:ln>
                <a:solidFill>
                  <a:schemeClr val="tx1"/>
                </a:solidFill>
                <a:effectLst/>
                <a:latin typeface="Arial" panose="020B0604020202020204" pitchFamily="34" charset="0"/>
              </a:rPr>
              <a:t>Pydantic</a:t>
            </a:r>
            <a:r>
              <a:rPr kumimoji="0" lang="en-US" altLang="en-US" sz="2800" b="0" i="0" u="none" strike="noStrike" cap="none" normalizeH="0" baseline="0" dirty="0">
                <a:ln>
                  <a:noFill/>
                </a:ln>
                <a:solidFill>
                  <a:schemeClr val="tx1"/>
                </a:solidFill>
                <a:effectLst/>
                <a:latin typeface="Arial" panose="020B0604020202020204" pitchFamily="34" charset="0"/>
              </a:rPr>
              <a:t> models (Vehicle, Booking, Customer, Payment)</a:t>
            </a:r>
          </a:p>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Arial" panose="020B0604020202020204" pitchFamily="34" charset="0"/>
              </a:rPr>
              <a:t> app/auth.py</a:t>
            </a:r>
            <a:r>
              <a:rPr kumimoji="0" lang="en-US" altLang="en-US" sz="2800" b="0" i="0" u="none" strike="noStrike" cap="none" normalizeH="0" baseline="0" dirty="0">
                <a:ln>
                  <a:noFill/>
                </a:ln>
                <a:solidFill>
                  <a:schemeClr val="tx1"/>
                </a:solidFill>
                <a:effectLst/>
                <a:latin typeface="Arial" panose="020B0604020202020204" pitchFamily="34" charset="0"/>
              </a:rPr>
              <a:t> – JWT authentication logic</a:t>
            </a:r>
          </a:p>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Arial" panose="020B0604020202020204" pitchFamily="34" charset="0"/>
              </a:rPr>
              <a:t> app/routes/</a:t>
            </a:r>
            <a:r>
              <a:rPr kumimoji="0" lang="en-US" altLang="en-US" sz="2800" b="0" i="0" u="none" strike="noStrike" cap="none" normalizeH="0" baseline="0" dirty="0">
                <a:ln>
                  <a:noFill/>
                </a:ln>
                <a:solidFill>
                  <a:schemeClr val="tx1"/>
                </a:solidFill>
                <a:effectLst/>
                <a:latin typeface="Arial" panose="020B0604020202020204" pitchFamily="34" charset="0"/>
              </a:rPr>
              <a:t> – </a:t>
            </a:r>
            <a:r>
              <a:rPr kumimoji="0" lang="en-US" altLang="en-US" sz="2800" b="0" i="0" u="none" strike="noStrike" cap="none" normalizeH="0" baseline="0" dirty="0" err="1">
                <a:ln>
                  <a:noFill/>
                </a:ln>
                <a:solidFill>
                  <a:schemeClr val="tx1"/>
                </a:solidFill>
                <a:effectLst/>
                <a:latin typeface="Arial Unicode MS"/>
              </a:rPr>
              <a:t>auth_routes</a:t>
            </a:r>
            <a:r>
              <a:rPr kumimoji="0" lang="en-US" altLang="en-US" sz="2800" b="0" i="0" u="none" strike="noStrike" cap="none" normalizeH="0" baseline="0" dirty="0">
                <a:ln>
                  <a:noFill/>
                </a:ln>
                <a:solidFill>
                  <a:schemeClr val="tx1"/>
                </a:solidFill>
                <a:effectLst/>
              </a:rPr>
              <a:t>, </a:t>
            </a:r>
            <a:r>
              <a:rPr kumimoji="0" lang="en-US" altLang="en-US" sz="2800" b="0" i="0" u="none" strike="noStrike" cap="none" normalizeH="0" baseline="0" dirty="0" err="1">
                <a:ln>
                  <a:noFill/>
                </a:ln>
                <a:solidFill>
                  <a:schemeClr val="tx1"/>
                </a:solidFill>
                <a:effectLst/>
                <a:latin typeface="Arial Unicode MS"/>
              </a:rPr>
              <a:t>vehicle_routes</a:t>
            </a:r>
            <a:r>
              <a:rPr kumimoji="0" lang="en-US" altLang="en-US" sz="2800" b="0" i="0" u="none" strike="noStrike" cap="none" normalizeH="0" baseline="0" dirty="0">
                <a:ln>
                  <a:noFill/>
                </a:ln>
                <a:solidFill>
                  <a:schemeClr val="tx1"/>
                </a:solidFill>
                <a:effectLst/>
              </a:rPr>
              <a:t>, </a:t>
            </a:r>
            <a:r>
              <a:rPr kumimoji="0" lang="en-US" altLang="en-US" sz="2800" b="0" i="0" u="none" strike="noStrike" cap="none" normalizeH="0" baseline="0" dirty="0" err="1">
                <a:ln>
                  <a:noFill/>
                </a:ln>
                <a:solidFill>
                  <a:schemeClr val="tx1"/>
                </a:solidFill>
                <a:effectLst/>
                <a:latin typeface="Arial Unicode MS"/>
              </a:rPr>
              <a:t>customer_routes</a:t>
            </a:r>
            <a:r>
              <a:rPr kumimoji="0" lang="en-US" altLang="en-US" sz="2800" b="0" i="0" u="none" strike="noStrike" cap="none" normalizeH="0" baseline="0" dirty="0">
                <a:ln>
                  <a:noFill/>
                </a:ln>
                <a:solidFill>
                  <a:schemeClr val="tx1"/>
                </a:solidFill>
                <a:effectLst/>
              </a:rPr>
              <a:t>, </a:t>
            </a:r>
            <a:r>
              <a:rPr kumimoji="0" lang="en-US" altLang="en-US" sz="2800" b="0" i="0" u="none" strike="noStrike" cap="none" normalizeH="0" baseline="0" dirty="0" err="1">
                <a:ln>
                  <a:noFill/>
                </a:ln>
                <a:solidFill>
                  <a:schemeClr val="tx1"/>
                </a:solidFill>
                <a:effectLst/>
                <a:latin typeface="Arial Unicode MS"/>
              </a:rPr>
              <a:t>booking_routes</a:t>
            </a:r>
            <a:endParaRPr kumimoji="0" lang="en-US"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Arial" panose="020B0604020202020204" pitchFamily="34" charset="0"/>
              </a:rPr>
              <a:t> app/utils/</a:t>
            </a:r>
            <a:r>
              <a:rPr kumimoji="0" lang="en-US" altLang="en-US" sz="2800" b="0" i="0" u="none" strike="noStrike" cap="none" normalizeH="0" baseline="0" dirty="0">
                <a:ln>
                  <a:noFill/>
                </a:ln>
                <a:solidFill>
                  <a:schemeClr val="tx1"/>
                </a:solidFill>
                <a:effectLst/>
                <a:latin typeface="Arial" panose="020B0604020202020204" pitchFamily="34" charset="0"/>
              </a:rPr>
              <a:t> – Helpers, logger, custom exceptions</a:t>
            </a:r>
          </a:p>
          <a:p>
            <a:pPr marL="0" marR="0" lvl="0" indent="0" algn="l"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Arial" panose="020B0604020202020204" pitchFamily="34" charset="0"/>
              </a:rPr>
              <a:t> app/logs/</a:t>
            </a:r>
            <a:r>
              <a:rPr kumimoji="0" lang="en-US" altLang="en-US" sz="2800" b="0" i="0" u="none" strike="noStrike" cap="none" normalizeH="0" baseline="0" dirty="0">
                <a:ln>
                  <a:noFill/>
                </a:ln>
                <a:solidFill>
                  <a:schemeClr val="tx1"/>
                </a:solidFill>
                <a:effectLst/>
                <a:latin typeface="Arial" panose="020B0604020202020204" pitchFamily="34" charset="0"/>
              </a:rPr>
              <a:t> – Logs stored in </a:t>
            </a:r>
            <a:r>
              <a:rPr kumimoji="0" lang="en-US" altLang="en-US" sz="2800" b="0" i="0" u="none" strike="noStrike" cap="none" normalizeH="0" baseline="0" dirty="0">
                <a:ln>
                  <a:noFill/>
                </a:ln>
                <a:solidFill>
                  <a:schemeClr val="tx1"/>
                </a:solidFill>
                <a:effectLst/>
                <a:latin typeface="Arial Unicode MS"/>
              </a:rPr>
              <a:t>vehiclerental.log</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53014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582</TotalTime>
  <Words>892</Words>
  <Application>Microsoft Office PowerPoint</Application>
  <PresentationFormat>Widescreen</PresentationFormat>
  <Paragraphs>66</Paragraphs>
  <Slides>11</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Arial Unicode MS</vt:lpstr>
      <vt:lpstr>Berlin Sans FB Demi</vt:lpstr>
      <vt:lpstr>Calibri</vt:lpstr>
      <vt:lpstr>Calibri Light</vt:lpstr>
      <vt:lpstr>Cambria Math</vt:lpstr>
      <vt:lpstr>Poppins</vt:lpstr>
      <vt:lpstr>Wingdings</vt:lpstr>
      <vt:lpstr>Office Theme</vt:lpstr>
      <vt:lpstr>PowerPoint Presentation</vt:lpstr>
      <vt:lpstr>PowerPoint Presentation</vt:lpstr>
      <vt:lpstr>PowerPoint Presentation</vt:lpstr>
      <vt:lpstr>Vehicle Rental Service – Manage vehicles, bookings,            and availability Summarizer</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Aditya Nandanwar</dc:creator>
  <cp:lastModifiedBy>Naveen Thammineni</cp:lastModifiedBy>
  <cp:revision>61</cp:revision>
  <dcterms:created xsi:type="dcterms:W3CDTF">2025-08-25T08:51:55Z</dcterms:created>
  <dcterms:modified xsi:type="dcterms:W3CDTF">2025-09-10T05:16:44Z</dcterms:modified>
</cp:coreProperties>
</file>

<file path=docProps/thumbnail.jpeg>
</file>